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61" r:id="rId1"/>
  </p:sldMasterIdLst>
  <p:notesMasterIdLst>
    <p:notesMasterId r:id="rId40"/>
  </p:notesMasterIdLst>
  <p:handoutMasterIdLst>
    <p:handoutMasterId r:id="rId41"/>
  </p:handoutMasterIdLst>
  <p:sldIdLst>
    <p:sldId id="266" r:id="rId2"/>
    <p:sldId id="391" r:id="rId3"/>
    <p:sldId id="443" r:id="rId4"/>
    <p:sldId id="430" r:id="rId5"/>
    <p:sldId id="431" r:id="rId6"/>
    <p:sldId id="432" r:id="rId7"/>
    <p:sldId id="442" r:id="rId8"/>
    <p:sldId id="444" r:id="rId9"/>
    <p:sldId id="399" r:id="rId10"/>
    <p:sldId id="426" r:id="rId11"/>
    <p:sldId id="428" r:id="rId12"/>
    <p:sldId id="400" r:id="rId13"/>
    <p:sldId id="440" r:id="rId14"/>
    <p:sldId id="441" r:id="rId15"/>
    <p:sldId id="422" r:id="rId16"/>
    <p:sldId id="423" r:id="rId17"/>
    <p:sldId id="439" r:id="rId18"/>
    <p:sldId id="424" r:id="rId19"/>
    <p:sldId id="425" r:id="rId20"/>
    <p:sldId id="418" r:id="rId21"/>
    <p:sldId id="419" r:id="rId22"/>
    <p:sldId id="434" r:id="rId23"/>
    <p:sldId id="420" r:id="rId24"/>
    <p:sldId id="421" r:id="rId25"/>
    <p:sldId id="435" r:id="rId26"/>
    <p:sldId id="414" r:id="rId27"/>
    <p:sldId id="415" r:id="rId28"/>
    <p:sldId id="416" r:id="rId29"/>
    <p:sldId id="436" r:id="rId30"/>
    <p:sldId id="445" r:id="rId31"/>
    <p:sldId id="417" r:id="rId32"/>
    <p:sldId id="410" r:id="rId33"/>
    <p:sldId id="411" r:id="rId34"/>
    <p:sldId id="413" r:id="rId35"/>
    <p:sldId id="438" r:id="rId36"/>
    <p:sldId id="406" r:id="rId37"/>
    <p:sldId id="437" r:id="rId38"/>
    <p:sldId id="376" r:id="rId39"/>
  </p:sldIdLst>
  <p:sldSz cx="9144000" cy="6858000" type="screen4x3"/>
  <p:notesSz cx="6669088" cy="9928225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i="1" kern="1200">
        <a:solidFill>
          <a:schemeClr val="tx1"/>
        </a:solidFill>
        <a:latin typeface="Tahoma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i="1" kern="1200">
        <a:solidFill>
          <a:schemeClr val="tx1"/>
        </a:solidFill>
        <a:latin typeface="Tahoma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i="1" kern="1200">
        <a:solidFill>
          <a:schemeClr val="tx1"/>
        </a:solidFill>
        <a:latin typeface="Tahoma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i="1" kern="1200">
        <a:solidFill>
          <a:schemeClr val="tx1"/>
        </a:solidFill>
        <a:latin typeface="Tahoma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i="1" kern="1200">
        <a:solidFill>
          <a:schemeClr val="tx1"/>
        </a:solidFill>
        <a:latin typeface="Tahoma" charset="0"/>
        <a:ea typeface="+mn-ea"/>
        <a:cs typeface="+mn-cs"/>
      </a:defRPr>
    </a:lvl5pPr>
    <a:lvl6pPr marL="2286000" algn="l" defTabSz="914400" rtl="0" eaLnBrk="1" latinLnBrk="0" hangingPunct="1">
      <a:defRPr i="1" kern="1200">
        <a:solidFill>
          <a:schemeClr val="tx1"/>
        </a:solidFill>
        <a:latin typeface="Tahoma" charset="0"/>
        <a:ea typeface="+mn-ea"/>
        <a:cs typeface="+mn-cs"/>
      </a:defRPr>
    </a:lvl6pPr>
    <a:lvl7pPr marL="2743200" algn="l" defTabSz="914400" rtl="0" eaLnBrk="1" latinLnBrk="0" hangingPunct="1">
      <a:defRPr i="1" kern="1200">
        <a:solidFill>
          <a:schemeClr val="tx1"/>
        </a:solidFill>
        <a:latin typeface="Tahoma" charset="0"/>
        <a:ea typeface="+mn-ea"/>
        <a:cs typeface="+mn-cs"/>
      </a:defRPr>
    </a:lvl7pPr>
    <a:lvl8pPr marL="3200400" algn="l" defTabSz="914400" rtl="0" eaLnBrk="1" latinLnBrk="0" hangingPunct="1">
      <a:defRPr i="1" kern="1200">
        <a:solidFill>
          <a:schemeClr val="tx1"/>
        </a:solidFill>
        <a:latin typeface="Tahoma" charset="0"/>
        <a:ea typeface="+mn-ea"/>
        <a:cs typeface="+mn-cs"/>
      </a:defRPr>
    </a:lvl8pPr>
    <a:lvl9pPr marL="3657600" algn="l" defTabSz="914400" rtl="0" eaLnBrk="1" latinLnBrk="0" hangingPunct="1">
      <a:defRPr i="1" kern="1200">
        <a:solidFill>
          <a:schemeClr val="tx1"/>
        </a:solidFill>
        <a:latin typeface="Tahoma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>
          <p15:clr>
            <a:srgbClr val="A4A3A4"/>
          </p15:clr>
        </p15:guide>
        <p15:guide id="2" pos="210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66"/>
    <a:srgbClr val="FFFF99"/>
    <a:srgbClr val="CCFFFF"/>
    <a:srgbClr val="00FFCC"/>
    <a:srgbClr val="66FF66"/>
    <a:srgbClr val="FFFF00"/>
    <a:srgbClr val="000064"/>
    <a:srgbClr val="0000FF"/>
    <a:srgbClr val="FF9933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516" autoAdjust="0"/>
    <p:restoredTop sz="91615" autoAdjust="0"/>
  </p:normalViewPr>
  <p:slideViewPr>
    <p:cSldViewPr>
      <p:cViewPr varScale="1">
        <p:scale>
          <a:sx n="47" d="100"/>
          <a:sy n="47" d="100"/>
        </p:scale>
        <p:origin x="2208" y="1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76" d="100"/>
          <a:sy n="76" d="100"/>
        </p:scale>
        <p:origin x="-3978" y="-108"/>
      </p:cViewPr>
      <p:guideLst>
        <p:guide orient="horz" pos="3127"/>
        <p:guide pos="210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40" Type="http://schemas.openxmlformats.org/officeDocument/2006/relationships/notesMaster" Target="notesMasters/notesMaster1.xml"/><Relationship Id="rId41" Type="http://schemas.openxmlformats.org/officeDocument/2006/relationships/handoutMaster" Target="handoutMasters/handoutMaster1.xml"/><Relationship Id="rId42" Type="http://schemas.openxmlformats.org/officeDocument/2006/relationships/presProps" Target="presProps.xml"/><Relationship Id="rId43" Type="http://schemas.openxmlformats.org/officeDocument/2006/relationships/viewProps" Target="viewProps.xml"/><Relationship Id="rId44" Type="http://schemas.openxmlformats.org/officeDocument/2006/relationships/theme" Target="theme/theme1.xml"/><Relationship Id="rId45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CC9EFF2-4793-4339-A0AA-B372399359E5}" type="doc">
      <dgm:prSet loTypeId="urn:microsoft.com/office/officeart/2005/8/layout/radial3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69E5020E-6151-41E9-B1D9-13A1A7EC5099}">
      <dgm:prSet phldrT="[Text]"/>
      <dgm:spPr/>
      <dgm:t>
        <a:bodyPr/>
        <a:lstStyle/>
        <a:p>
          <a:r>
            <a:rPr lang="x-none" dirty="0" smtClean="0">
              <a:solidFill>
                <a:srgbClr val="FFFF00"/>
              </a:solidFill>
            </a:rPr>
            <a:t>INICIJALNI IZBOR ANTIBIOTIKA</a:t>
          </a:r>
          <a:endParaRPr lang="en-US" dirty="0">
            <a:solidFill>
              <a:srgbClr val="FFFF00"/>
            </a:solidFill>
          </a:endParaRPr>
        </a:p>
      </dgm:t>
    </dgm:pt>
    <dgm:pt modelId="{D07A9486-9898-4C30-96CF-08954DB2CFAF}" type="parTrans" cxnId="{DC69A976-5DA5-4DAA-865E-AF341CC23439}">
      <dgm:prSet/>
      <dgm:spPr/>
      <dgm:t>
        <a:bodyPr/>
        <a:lstStyle/>
        <a:p>
          <a:endParaRPr lang="en-US"/>
        </a:p>
      </dgm:t>
    </dgm:pt>
    <dgm:pt modelId="{3A546D78-4D67-459D-BCF5-57DE59481973}" type="sibTrans" cxnId="{DC69A976-5DA5-4DAA-865E-AF341CC23439}">
      <dgm:prSet/>
      <dgm:spPr/>
      <dgm:t>
        <a:bodyPr/>
        <a:lstStyle/>
        <a:p>
          <a:endParaRPr lang="en-US"/>
        </a:p>
      </dgm:t>
    </dgm:pt>
    <dgm:pt modelId="{65D26343-9A6E-4BD3-B748-4D1F498B3BBD}">
      <dgm:prSet phldrT="[Text]"/>
      <dgm:spPr/>
      <dgm:t>
        <a:bodyPr/>
        <a:lstStyle/>
        <a:p>
          <a:r>
            <a:rPr lang="x-none" dirty="0" smtClean="0"/>
            <a:t>Poreklo sepse</a:t>
          </a:r>
          <a:endParaRPr lang="en-US" dirty="0"/>
        </a:p>
      </dgm:t>
    </dgm:pt>
    <dgm:pt modelId="{9B9B5961-40AE-44F9-9085-657974697959}" type="parTrans" cxnId="{1365779F-B871-4BB5-B97B-46E6A30FE1D0}">
      <dgm:prSet/>
      <dgm:spPr/>
      <dgm:t>
        <a:bodyPr/>
        <a:lstStyle/>
        <a:p>
          <a:endParaRPr lang="en-US"/>
        </a:p>
      </dgm:t>
    </dgm:pt>
    <dgm:pt modelId="{B5AD117F-76E3-4F0D-B8CA-03911179BCB4}" type="sibTrans" cxnId="{1365779F-B871-4BB5-B97B-46E6A30FE1D0}">
      <dgm:prSet/>
      <dgm:spPr/>
      <dgm:t>
        <a:bodyPr/>
        <a:lstStyle/>
        <a:p>
          <a:endParaRPr lang="en-US"/>
        </a:p>
      </dgm:t>
    </dgm:pt>
    <dgm:pt modelId="{3619B54F-378F-4BFF-A24C-8DB2D1851B33}">
      <dgm:prSet phldrT="[Text]"/>
      <dgm:spPr/>
      <dgm:t>
        <a:bodyPr/>
        <a:lstStyle/>
        <a:p>
          <a:r>
            <a:rPr lang="x-none" dirty="0" smtClean="0"/>
            <a:t>Opšte stanje bolesnika</a:t>
          </a:r>
          <a:endParaRPr lang="en-US" dirty="0"/>
        </a:p>
      </dgm:t>
    </dgm:pt>
    <dgm:pt modelId="{8536BD75-6E65-4B6E-9ED2-8A58AF3DA463}" type="parTrans" cxnId="{E6654272-F26B-482D-9819-0A23F94BFA61}">
      <dgm:prSet/>
      <dgm:spPr/>
      <dgm:t>
        <a:bodyPr/>
        <a:lstStyle/>
        <a:p>
          <a:endParaRPr lang="en-US"/>
        </a:p>
      </dgm:t>
    </dgm:pt>
    <dgm:pt modelId="{399ED0F4-4FB1-44E5-86F5-59D2A2EBC80C}" type="sibTrans" cxnId="{E6654272-F26B-482D-9819-0A23F94BFA61}">
      <dgm:prSet/>
      <dgm:spPr/>
      <dgm:t>
        <a:bodyPr/>
        <a:lstStyle/>
        <a:p>
          <a:endParaRPr lang="en-US"/>
        </a:p>
      </dgm:t>
    </dgm:pt>
    <dgm:pt modelId="{CA0BC7B4-BA35-4B6C-89B9-F137D2AF62D5}">
      <dgm:prSet phldrT="[Text]"/>
      <dgm:spPr/>
      <dgm:t>
        <a:bodyPr/>
        <a:lstStyle/>
        <a:p>
          <a:r>
            <a:rPr lang="x-none" dirty="0" smtClean="0"/>
            <a:t>Lokalna osetljivost mikroorganizma</a:t>
          </a:r>
          <a:endParaRPr lang="en-US" dirty="0"/>
        </a:p>
      </dgm:t>
    </dgm:pt>
    <dgm:pt modelId="{0ECCD6D4-C64B-4C77-9A95-43F0A452E896}" type="parTrans" cxnId="{FD26CE97-7EE2-4256-BF65-1969276F4041}">
      <dgm:prSet/>
      <dgm:spPr/>
      <dgm:t>
        <a:bodyPr/>
        <a:lstStyle/>
        <a:p>
          <a:endParaRPr lang="en-US"/>
        </a:p>
      </dgm:t>
    </dgm:pt>
    <dgm:pt modelId="{5A054D0B-E7C7-426B-B943-37D47302E922}" type="sibTrans" cxnId="{FD26CE97-7EE2-4256-BF65-1969276F4041}">
      <dgm:prSet/>
      <dgm:spPr/>
      <dgm:t>
        <a:bodyPr/>
        <a:lstStyle/>
        <a:p>
          <a:endParaRPr lang="en-US"/>
        </a:p>
      </dgm:t>
    </dgm:pt>
    <dgm:pt modelId="{E80E450A-3FEE-40CE-A7D6-9A94189ACF27}">
      <dgm:prSet phldrT="[Text]"/>
      <dgm:spPr/>
      <dgm:t>
        <a:bodyPr/>
        <a:lstStyle/>
        <a:p>
          <a:endParaRPr lang="en-US" dirty="0"/>
        </a:p>
      </dgm:t>
    </dgm:pt>
    <dgm:pt modelId="{781CE456-6CC9-44F5-88B2-911C25CA520D}" type="parTrans" cxnId="{DB30AE7B-9EA6-4E54-A2C5-A7EEFE935A14}">
      <dgm:prSet/>
      <dgm:spPr/>
      <dgm:t>
        <a:bodyPr/>
        <a:lstStyle/>
        <a:p>
          <a:endParaRPr lang="en-US"/>
        </a:p>
      </dgm:t>
    </dgm:pt>
    <dgm:pt modelId="{AF60BC2B-0958-403F-BC7F-B2EBB9D927D9}" type="sibTrans" cxnId="{DB30AE7B-9EA6-4E54-A2C5-A7EEFE935A14}">
      <dgm:prSet/>
      <dgm:spPr/>
      <dgm:t>
        <a:bodyPr/>
        <a:lstStyle/>
        <a:p>
          <a:endParaRPr lang="en-US"/>
        </a:p>
      </dgm:t>
    </dgm:pt>
    <dgm:pt modelId="{B09E135D-9ADF-4383-AD7D-0B079BAF31EC}" type="pres">
      <dgm:prSet presAssocID="{4CC9EFF2-4793-4339-A0AA-B372399359E5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FD67D73D-AE79-4DC8-8F56-0A977E2D692F}" type="pres">
      <dgm:prSet presAssocID="{4CC9EFF2-4793-4339-A0AA-B372399359E5}" presName="radial" presStyleCnt="0">
        <dgm:presLayoutVars>
          <dgm:animLvl val="ctr"/>
        </dgm:presLayoutVars>
      </dgm:prSet>
      <dgm:spPr/>
    </dgm:pt>
    <dgm:pt modelId="{665581D7-B715-46E4-83D0-0BFB8FFF2012}" type="pres">
      <dgm:prSet presAssocID="{69E5020E-6151-41E9-B1D9-13A1A7EC5099}" presName="centerShape" presStyleLbl="vennNode1" presStyleIdx="0" presStyleCnt="4" custScaleX="104345" custScaleY="114871"/>
      <dgm:spPr/>
      <dgm:t>
        <a:bodyPr/>
        <a:lstStyle/>
        <a:p>
          <a:endParaRPr lang="en-US"/>
        </a:p>
      </dgm:t>
    </dgm:pt>
    <dgm:pt modelId="{F836CD19-9F97-4252-A0FC-524823B9F429}" type="pres">
      <dgm:prSet presAssocID="{65D26343-9A6E-4BD3-B748-4D1F498B3BBD}" presName="node" presStyleLbl="vennNode1" presStyleIdx="1" presStyleCnt="4" custScaleX="156464" custScaleY="80732" custRadScaleRad="104526" custRadScaleInc="-71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867C201-ECA1-4366-9BC8-ABE97C52EE99}" type="pres">
      <dgm:prSet presAssocID="{3619B54F-378F-4BFF-A24C-8DB2D1851B33}" presName="node" presStyleLbl="vennNode1" presStyleIdx="2" presStyleCnt="4" custScaleX="147164" custScaleY="82945" custRadScaleRad="121615" custRadScaleInc="-409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28C4022-7471-46F4-8A09-3CF332C43C0B}" type="pres">
      <dgm:prSet presAssocID="{CA0BC7B4-BA35-4B6C-89B9-F137D2AF62D5}" presName="node" presStyleLbl="vennNode1" presStyleIdx="3" presStyleCnt="4" custScaleX="183725" custScaleY="110456" custRadScaleRad="132852" custRadScaleInc="354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1365779F-B871-4BB5-B97B-46E6A30FE1D0}" srcId="{69E5020E-6151-41E9-B1D9-13A1A7EC5099}" destId="{65D26343-9A6E-4BD3-B748-4D1F498B3BBD}" srcOrd="0" destOrd="0" parTransId="{9B9B5961-40AE-44F9-9085-657974697959}" sibTransId="{B5AD117F-76E3-4F0D-B8CA-03911179BCB4}"/>
    <dgm:cxn modelId="{DC69A976-5DA5-4DAA-865E-AF341CC23439}" srcId="{4CC9EFF2-4793-4339-A0AA-B372399359E5}" destId="{69E5020E-6151-41E9-B1D9-13A1A7EC5099}" srcOrd="0" destOrd="0" parTransId="{D07A9486-9898-4C30-96CF-08954DB2CFAF}" sibTransId="{3A546D78-4D67-459D-BCF5-57DE59481973}"/>
    <dgm:cxn modelId="{E336BA40-54A6-48E6-AE93-FBD659717500}" type="presOf" srcId="{CA0BC7B4-BA35-4B6C-89B9-F137D2AF62D5}" destId="{228C4022-7471-46F4-8A09-3CF332C43C0B}" srcOrd="0" destOrd="0" presId="urn:microsoft.com/office/officeart/2005/8/layout/radial3"/>
    <dgm:cxn modelId="{E6654272-F26B-482D-9819-0A23F94BFA61}" srcId="{69E5020E-6151-41E9-B1D9-13A1A7EC5099}" destId="{3619B54F-378F-4BFF-A24C-8DB2D1851B33}" srcOrd="1" destOrd="0" parTransId="{8536BD75-6E65-4B6E-9ED2-8A58AF3DA463}" sibTransId="{399ED0F4-4FB1-44E5-86F5-59D2A2EBC80C}"/>
    <dgm:cxn modelId="{FBFE687A-8889-452B-9275-A76937D87D73}" type="presOf" srcId="{3619B54F-378F-4BFF-A24C-8DB2D1851B33}" destId="{F867C201-ECA1-4366-9BC8-ABE97C52EE99}" srcOrd="0" destOrd="0" presId="urn:microsoft.com/office/officeart/2005/8/layout/radial3"/>
    <dgm:cxn modelId="{82B0E6C0-64DC-4116-9038-528F36C0D045}" type="presOf" srcId="{69E5020E-6151-41E9-B1D9-13A1A7EC5099}" destId="{665581D7-B715-46E4-83D0-0BFB8FFF2012}" srcOrd="0" destOrd="0" presId="urn:microsoft.com/office/officeart/2005/8/layout/radial3"/>
    <dgm:cxn modelId="{DB30AE7B-9EA6-4E54-A2C5-A7EEFE935A14}" srcId="{4CC9EFF2-4793-4339-A0AA-B372399359E5}" destId="{E80E450A-3FEE-40CE-A7D6-9A94189ACF27}" srcOrd="1" destOrd="0" parTransId="{781CE456-6CC9-44F5-88B2-911C25CA520D}" sibTransId="{AF60BC2B-0958-403F-BC7F-B2EBB9D927D9}"/>
    <dgm:cxn modelId="{5ABA8FC8-EE38-418A-8D32-185272F03E8D}" type="presOf" srcId="{65D26343-9A6E-4BD3-B748-4D1F498B3BBD}" destId="{F836CD19-9F97-4252-A0FC-524823B9F429}" srcOrd="0" destOrd="0" presId="urn:microsoft.com/office/officeart/2005/8/layout/radial3"/>
    <dgm:cxn modelId="{E3FDB523-ED5E-4B60-8B68-111FB75C714F}" type="presOf" srcId="{4CC9EFF2-4793-4339-A0AA-B372399359E5}" destId="{B09E135D-9ADF-4383-AD7D-0B079BAF31EC}" srcOrd="0" destOrd="0" presId="urn:microsoft.com/office/officeart/2005/8/layout/radial3"/>
    <dgm:cxn modelId="{FD26CE97-7EE2-4256-BF65-1969276F4041}" srcId="{69E5020E-6151-41E9-B1D9-13A1A7EC5099}" destId="{CA0BC7B4-BA35-4B6C-89B9-F137D2AF62D5}" srcOrd="2" destOrd="0" parTransId="{0ECCD6D4-C64B-4C77-9A95-43F0A452E896}" sibTransId="{5A054D0B-E7C7-426B-B943-37D47302E922}"/>
    <dgm:cxn modelId="{26604059-2175-4265-9399-01F7D719B02D}" type="presParOf" srcId="{B09E135D-9ADF-4383-AD7D-0B079BAF31EC}" destId="{FD67D73D-AE79-4DC8-8F56-0A977E2D692F}" srcOrd="0" destOrd="0" presId="urn:microsoft.com/office/officeart/2005/8/layout/radial3"/>
    <dgm:cxn modelId="{F52A3695-2905-4B8D-8B0A-56749A0A7C5D}" type="presParOf" srcId="{FD67D73D-AE79-4DC8-8F56-0A977E2D692F}" destId="{665581D7-B715-46E4-83D0-0BFB8FFF2012}" srcOrd="0" destOrd="0" presId="urn:microsoft.com/office/officeart/2005/8/layout/radial3"/>
    <dgm:cxn modelId="{9B06F591-457A-4810-827C-6A12C628CA26}" type="presParOf" srcId="{FD67D73D-AE79-4DC8-8F56-0A977E2D692F}" destId="{F836CD19-9F97-4252-A0FC-524823B9F429}" srcOrd="1" destOrd="0" presId="urn:microsoft.com/office/officeart/2005/8/layout/radial3"/>
    <dgm:cxn modelId="{9DF2BFE3-CA3D-4F22-9D0E-FE1C7CEAF2C8}" type="presParOf" srcId="{FD67D73D-AE79-4DC8-8F56-0A977E2D692F}" destId="{F867C201-ECA1-4366-9BC8-ABE97C52EE99}" srcOrd="2" destOrd="0" presId="urn:microsoft.com/office/officeart/2005/8/layout/radial3"/>
    <dgm:cxn modelId="{9CECA370-6A8C-441D-A82D-10D62879EC66}" type="presParOf" srcId="{FD67D73D-AE79-4DC8-8F56-0A977E2D692F}" destId="{228C4022-7471-46F4-8A09-3CF332C43C0B}" srcOrd="3" destOrd="0" presId="urn:microsoft.com/office/officeart/2005/8/layout/radial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65581D7-B715-46E4-83D0-0BFB8FFF2012}">
      <dsp:nvSpPr>
        <dsp:cNvPr id="0" name=""/>
        <dsp:cNvSpPr/>
      </dsp:nvSpPr>
      <dsp:spPr>
        <a:xfrm>
          <a:off x="1859681" y="911487"/>
          <a:ext cx="2604809" cy="2867575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9210" tIns="29210" rIns="29210" bIns="2921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x-none" sz="2300" kern="1200" dirty="0" smtClean="0">
              <a:solidFill>
                <a:srgbClr val="FFFF00"/>
              </a:solidFill>
            </a:rPr>
            <a:t>INICIJALNI IZBOR ANTIBIOTIKA</a:t>
          </a:r>
          <a:endParaRPr lang="en-US" sz="2300" kern="1200" dirty="0">
            <a:solidFill>
              <a:srgbClr val="FFFF00"/>
            </a:solidFill>
          </a:endParaRPr>
        </a:p>
      </dsp:txBody>
      <dsp:txXfrm>
        <a:off x="2241146" y="1331434"/>
        <a:ext cx="1841879" cy="2027681"/>
      </dsp:txXfrm>
    </dsp:sp>
    <dsp:sp modelId="{F836CD19-9F97-4252-A0FC-524823B9F429}">
      <dsp:nvSpPr>
        <dsp:cNvPr id="0" name=""/>
        <dsp:cNvSpPr/>
      </dsp:nvSpPr>
      <dsp:spPr>
        <a:xfrm>
          <a:off x="2160231" y="144015"/>
          <a:ext cx="1952939" cy="1007674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x-none" sz="1700" kern="1200" dirty="0" smtClean="0"/>
            <a:t>Poreklo sepse</a:t>
          </a:r>
          <a:endParaRPr lang="en-US" sz="1700" kern="1200" dirty="0"/>
        </a:p>
      </dsp:txBody>
      <dsp:txXfrm>
        <a:off x="2446232" y="291585"/>
        <a:ext cx="1380937" cy="712534"/>
      </dsp:txXfrm>
    </dsp:sp>
    <dsp:sp modelId="{F867C201-ECA1-4366-9BC8-ABE97C52EE99}">
      <dsp:nvSpPr>
        <dsp:cNvPr id="0" name=""/>
        <dsp:cNvSpPr/>
      </dsp:nvSpPr>
      <dsp:spPr>
        <a:xfrm>
          <a:off x="4032447" y="2665161"/>
          <a:ext cx="1836859" cy="1035296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x-none" sz="1700" kern="1200" dirty="0" smtClean="0"/>
            <a:t>Opšte stanje bolesnika</a:t>
          </a:r>
          <a:endParaRPr lang="en-US" sz="1700" kern="1200" dirty="0"/>
        </a:p>
      </dsp:txBody>
      <dsp:txXfrm>
        <a:off x="4301449" y="2816777"/>
        <a:ext cx="1298855" cy="732064"/>
      </dsp:txXfrm>
    </dsp:sp>
    <dsp:sp modelId="{228C4022-7471-46F4-8A09-3CF332C43C0B}">
      <dsp:nvSpPr>
        <dsp:cNvPr id="0" name=""/>
        <dsp:cNvSpPr/>
      </dsp:nvSpPr>
      <dsp:spPr>
        <a:xfrm>
          <a:off x="72002" y="2593141"/>
          <a:ext cx="2293203" cy="1378680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x-none" sz="1700" kern="1200" dirty="0" smtClean="0"/>
            <a:t>Lokalna osetljivost mikroorganizma</a:t>
          </a:r>
          <a:endParaRPr lang="en-US" sz="1700" kern="1200" dirty="0"/>
        </a:p>
      </dsp:txBody>
      <dsp:txXfrm>
        <a:off x="407834" y="2795044"/>
        <a:ext cx="1621539" cy="97487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3">
  <dgm:title val=""/>
  <dgm:desc val=""/>
  <dgm:catLst>
    <dgm:cat type="relationship" pri="31000"/>
    <dgm:cat type="cycle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/>
    <dgm:ruleLst/>
    <dgm:layoutNode name="radial">
      <dgm:varLst>
        <dgm:animLvl val="ctr"/>
      </dgm:varLst>
      <dgm:choose name="Name0">
        <dgm:if name="Name1" func="var" arg="dir" op="equ" val="norm">
          <dgm:choose name="Name2">
            <dgm:if name="Name3" axis="ch ch" ptType="node node" st="1 1" cnt="1 0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else name="Name4">
              <dgm:alg type="cycle">
                <dgm:param type="stAng" val="0"/>
                <dgm:param type="spanAng" val="360"/>
                <dgm:param type="ctrShpMap" val="fNode"/>
              </dgm:alg>
            </dgm:else>
          </dgm:choose>
        </dgm:if>
        <dgm:else name="Name5">
          <dgm:alg type="cycle">
            <dgm:param type="stAng" val="0"/>
            <dgm:param type="spanAng" val="-360"/>
            <dgm:param type="ctrShpMap" val="fNode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enterShape" refType="w"/>
        <dgm:constr type="h" for="ch" forName="centerShape" refType="h"/>
        <dgm:constr type="w" for="ch" forName="node" refType="w" fact="0.5"/>
        <dgm:constr type="h" for="ch" forName="node" refType="h" fact="0.5"/>
        <dgm:constr type="sp" refType="w" refFor="ch" refForName="node" fact="-0.2"/>
        <dgm:constr type="sibSp" refType="w" refFor="ch" refForName="node" fact="-0.2"/>
        <dgm:constr type="primFontSz" for="ch" forName="centerShape" val="65"/>
        <dgm:constr type="primFontSz" for="des" forName="node" val="65"/>
        <dgm:constr type="primFontSz" for="ch" forName="node" refType="primFontSz" refFor="ch" refForName="centerShape" op="lte"/>
      </dgm:constrLst>
      <dgm:ruleLst/>
      <dgm:forEach name="Name6" axis="ch" ptType="node" cnt="1">
        <dgm:layoutNode name="centerShape" styleLbl="vennNode1"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7" axis="ch" ptType="node">
          <dgm:layoutNode name="node" styleLbl="venn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1"/>
            <a:ext cx="2890137" cy="4958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838" tIns="47419" rIns="94838" bIns="47419" numCol="1" anchor="t" anchorCtr="0" compatLnSpc="1">
            <a:prstTxWarp prst="textNoShape">
              <a:avLst/>
            </a:prstTxWarp>
          </a:bodyPr>
          <a:lstStyle>
            <a:lvl1pPr defTabSz="948500" eaLnBrk="1" hangingPunct="1">
              <a:defRPr sz="1200" i="0">
                <a:latin typeface="Arial" charset="0"/>
              </a:defRPr>
            </a:lvl1pPr>
          </a:lstStyle>
          <a:p>
            <a:pPr>
              <a:defRPr/>
            </a:pPr>
            <a:r>
              <a:rPr lang="en-US"/>
              <a:t>Medicinski fakultet u Kragujevcu</a:t>
            </a:r>
          </a:p>
        </p:txBody>
      </p:sp>
      <p:sp>
        <p:nvSpPr>
          <p:cNvPr id="3482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30813"/>
            <a:ext cx="2890137" cy="4958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838" tIns="47419" rIns="94838" bIns="47419" numCol="1" anchor="b" anchorCtr="0" compatLnSpc="1">
            <a:prstTxWarp prst="textNoShape">
              <a:avLst/>
            </a:prstTxWarp>
          </a:bodyPr>
          <a:lstStyle>
            <a:lvl1pPr defTabSz="948500" eaLnBrk="1" hangingPunct="1">
              <a:defRPr sz="1200" i="0">
                <a:latin typeface="Arial" charset="0"/>
              </a:defRPr>
            </a:lvl1pPr>
          </a:lstStyle>
          <a:p>
            <a:pPr>
              <a:defRPr/>
            </a:pPr>
            <a:r>
              <a:rPr lang="en-US" dirty="0" err="1"/>
              <a:t>Dr</a:t>
            </a:r>
            <a:r>
              <a:rPr lang="en-US" dirty="0"/>
              <a:t> </a:t>
            </a:r>
            <a:r>
              <a:rPr lang="en-US" dirty="0" err="1"/>
              <a:t>Predrag</a:t>
            </a:r>
            <a:r>
              <a:rPr lang="en-US" dirty="0"/>
              <a:t> </a:t>
            </a:r>
            <a:r>
              <a:rPr lang="en-US" dirty="0" err="1"/>
              <a:t>Čanović</a:t>
            </a:r>
            <a:r>
              <a:rPr lang="en-US" dirty="0"/>
              <a:t>, </a:t>
            </a:r>
            <a:r>
              <a:rPr lang="en-US" dirty="0" err="1" smtClean="0"/>
              <a:t>redovni</a:t>
            </a:r>
            <a:r>
              <a:rPr lang="en-US" dirty="0" smtClean="0"/>
              <a:t> </a:t>
            </a:r>
            <a:r>
              <a:rPr lang="en-US" dirty="0" err="1" smtClean="0"/>
              <a:t>profesor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210928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1"/>
            <a:ext cx="2890137" cy="4958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838" tIns="47419" rIns="94838" bIns="47419" numCol="1" anchor="t" anchorCtr="0" compatLnSpc="1">
            <a:prstTxWarp prst="textNoShape">
              <a:avLst/>
            </a:prstTxWarp>
          </a:bodyPr>
          <a:lstStyle>
            <a:lvl1pPr defTabSz="948500" eaLnBrk="1" hangingPunct="1">
              <a:defRPr sz="1200" i="0">
                <a:latin typeface="Arial" charset="0"/>
              </a:defRPr>
            </a:lvl1pPr>
          </a:lstStyle>
          <a:p>
            <a:pPr>
              <a:defRPr/>
            </a:pPr>
            <a:r>
              <a:rPr lang="en-US"/>
              <a:t>Medicinski fakultet u Kragujevcu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777461" y="1"/>
            <a:ext cx="2890137" cy="4958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838" tIns="47419" rIns="94838" bIns="47419" numCol="1" anchor="t" anchorCtr="0" compatLnSpc="1">
            <a:prstTxWarp prst="textNoShape">
              <a:avLst/>
            </a:prstTxWarp>
          </a:bodyPr>
          <a:lstStyle>
            <a:lvl1pPr algn="r" defTabSz="948500" eaLnBrk="1" hangingPunct="1">
              <a:defRPr sz="1200" i="0">
                <a:latin typeface="Arial" charset="0"/>
              </a:defRPr>
            </a:lvl1pPr>
          </a:lstStyle>
          <a:p>
            <a:pPr>
              <a:defRPr/>
            </a:pPr>
            <a:r>
              <a:rPr lang="en-US"/>
              <a:t>Mašinski materijali</a:t>
            </a:r>
          </a:p>
        </p:txBody>
      </p:sp>
      <p:sp>
        <p:nvSpPr>
          <p:cNvPr id="3686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54075" y="746125"/>
            <a:ext cx="4960938" cy="37211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66611" y="4715406"/>
            <a:ext cx="5335867" cy="44674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838" tIns="47419" rIns="94838" bIns="4741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07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0813"/>
            <a:ext cx="2890137" cy="4958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838" tIns="47419" rIns="94838" bIns="47419" numCol="1" anchor="b" anchorCtr="0" compatLnSpc="1">
            <a:prstTxWarp prst="textNoShape">
              <a:avLst/>
            </a:prstTxWarp>
          </a:bodyPr>
          <a:lstStyle>
            <a:lvl1pPr defTabSz="948500" eaLnBrk="1" hangingPunct="1">
              <a:defRPr sz="1200" i="0">
                <a:latin typeface="Arial" charset="0"/>
              </a:defRPr>
            </a:lvl1pPr>
          </a:lstStyle>
          <a:p>
            <a:pPr>
              <a:defRPr/>
            </a:pPr>
            <a:r>
              <a:rPr lang="en-US"/>
              <a:t>Dr Predrag Čanović, vanredni profesor</a:t>
            </a:r>
          </a:p>
        </p:txBody>
      </p:sp>
      <p:sp>
        <p:nvSpPr>
          <p:cNvPr id="307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777461" y="9430813"/>
            <a:ext cx="2890137" cy="4958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838" tIns="47419" rIns="94838" bIns="47419" numCol="1" anchor="b" anchorCtr="0" compatLnSpc="1">
            <a:prstTxWarp prst="textNoShape">
              <a:avLst/>
            </a:prstTxWarp>
          </a:bodyPr>
          <a:lstStyle>
            <a:lvl1pPr algn="r" defTabSz="948500" eaLnBrk="1" hangingPunct="1">
              <a:defRPr sz="1200" i="0">
                <a:latin typeface="Arial" charset="0"/>
              </a:defRPr>
            </a:lvl1pPr>
          </a:lstStyle>
          <a:p>
            <a:pPr>
              <a:defRPr/>
            </a:pPr>
            <a:fld id="{FECF4745-03B2-475C-A806-2262AC001EF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0421182"/>
      </p:ext>
    </p:extLst>
  </p:cSld>
  <p:clrMap bg1="lt1" tx1="dk1" bg2="lt2" tx2="dk2" accent1="accent1" accent2="accent2" accent3="accent3" accent4="accent4" accent5="accent5" accent6="accent6" hlink="hlink" folHlink="folHlink"/>
  <p:hf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8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8500">
              <a:defRPr i="1">
                <a:solidFill>
                  <a:schemeClr val="tx1"/>
                </a:solidFill>
                <a:latin typeface="Tahoma" charset="0"/>
              </a:defRPr>
            </a:lvl1pPr>
            <a:lvl2pPr marL="711375" indent="-273606" defTabSz="948500">
              <a:defRPr i="1">
                <a:solidFill>
                  <a:schemeClr val="tx1"/>
                </a:solidFill>
                <a:latin typeface="Tahoma" charset="0"/>
              </a:defRPr>
            </a:lvl2pPr>
            <a:lvl3pPr marL="1094423" indent="-218885" defTabSz="948500">
              <a:defRPr i="1">
                <a:solidFill>
                  <a:schemeClr val="tx1"/>
                </a:solidFill>
                <a:latin typeface="Tahoma" charset="0"/>
              </a:defRPr>
            </a:lvl3pPr>
            <a:lvl4pPr marL="1532192" indent="-218885" defTabSz="948500">
              <a:defRPr i="1">
                <a:solidFill>
                  <a:schemeClr val="tx1"/>
                </a:solidFill>
                <a:latin typeface="Tahoma" charset="0"/>
              </a:defRPr>
            </a:lvl4pPr>
            <a:lvl5pPr marL="1969961" indent="-218885" defTabSz="948500">
              <a:defRPr i="1">
                <a:solidFill>
                  <a:schemeClr val="tx1"/>
                </a:solidFill>
                <a:latin typeface="Tahoma" charset="0"/>
              </a:defRPr>
            </a:lvl5pPr>
            <a:lvl6pPr marL="2407730" indent="-218885" defTabSz="9485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Tahoma" charset="0"/>
              </a:defRPr>
            </a:lvl6pPr>
            <a:lvl7pPr marL="2845499" indent="-218885" defTabSz="9485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Tahoma" charset="0"/>
              </a:defRPr>
            </a:lvl7pPr>
            <a:lvl8pPr marL="3283268" indent="-218885" defTabSz="9485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Tahoma" charset="0"/>
              </a:defRPr>
            </a:lvl8pPr>
            <a:lvl9pPr marL="3721037" indent="-218885" defTabSz="9485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Tahoma" charset="0"/>
              </a:defRPr>
            </a:lvl9pPr>
          </a:lstStyle>
          <a:p>
            <a:r>
              <a:rPr lang="en-US" i="0" dirty="0" err="1" smtClean="0">
                <a:latin typeface="Arial" charset="0"/>
              </a:rPr>
              <a:t>Medicinski</a:t>
            </a:r>
            <a:r>
              <a:rPr lang="en-US" i="0" smtClean="0">
                <a:latin typeface="Arial" charset="0"/>
              </a:rPr>
              <a:t> fakultet u Kragujevcu</a:t>
            </a:r>
          </a:p>
        </p:txBody>
      </p:sp>
      <p:sp>
        <p:nvSpPr>
          <p:cNvPr id="37891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8500">
              <a:defRPr i="1">
                <a:solidFill>
                  <a:schemeClr val="tx1"/>
                </a:solidFill>
                <a:latin typeface="Tahoma" charset="0"/>
              </a:defRPr>
            </a:lvl1pPr>
            <a:lvl2pPr marL="711375" indent="-273606" defTabSz="948500">
              <a:defRPr i="1">
                <a:solidFill>
                  <a:schemeClr val="tx1"/>
                </a:solidFill>
                <a:latin typeface="Tahoma" charset="0"/>
              </a:defRPr>
            </a:lvl2pPr>
            <a:lvl3pPr marL="1094423" indent="-218885" defTabSz="948500">
              <a:defRPr i="1">
                <a:solidFill>
                  <a:schemeClr val="tx1"/>
                </a:solidFill>
                <a:latin typeface="Tahoma" charset="0"/>
              </a:defRPr>
            </a:lvl3pPr>
            <a:lvl4pPr marL="1532192" indent="-218885" defTabSz="948500">
              <a:defRPr i="1">
                <a:solidFill>
                  <a:schemeClr val="tx1"/>
                </a:solidFill>
                <a:latin typeface="Tahoma" charset="0"/>
              </a:defRPr>
            </a:lvl4pPr>
            <a:lvl5pPr marL="1969961" indent="-218885" defTabSz="948500">
              <a:defRPr i="1">
                <a:solidFill>
                  <a:schemeClr val="tx1"/>
                </a:solidFill>
                <a:latin typeface="Tahoma" charset="0"/>
              </a:defRPr>
            </a:lvl5pPr>
            <a:lvl6pPr marL="2407730" indent="-218885" defTabSz="9485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Tahoma" charset="0"/>
              </a:defRPr>
            </a:lvl6pPr>
            <a:lvl7pPr marL="2845499" indent="-218885" defTabSz="9485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Tahoma" charset="0"/>
              </a:defRPr>
            </a:lvl7pPr>
            <a:lvl8pPr marL="3283268" indent="-218885" defTabSz="9485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Tahoma" charset="0"/>
              </a:defRPr>
            </a:lvl8pPr>
            <a:lvl9pPr marL="3721037" indent="-218885" defTabSz="9485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Tahoma" charset="0"/>
              </a:defRPr>
            </a:lvl9pPr>
          </a:lstStyle>
          <a:p>
            <a:r>
              <a:rPr lang="en-US" i="0" smtClean="0">
                <a:latin typeface="Arial" charset="0"/>
              </a:rPr>
              <a:t>Dr Predrag Čanović, vanredni profesor</a:t>
            </a:r>
          </a:p>
        </p:txBody>
      </p:sp>
      <p:sp>
        <p:nvSpPr>
          <p:cNvPr id="3789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8500">
              <a:defRPr i="1">
                <a:solidFill>
                  <a:schemeClr val="tx1"/>
                </a:solidFill>
                <a:latin typeface="Tahoma" charset="0"/>
              </a:defRPr>
            </a:lvl1pPr>
            <a:lvl2pPr marL="711375" indent="-273606" defTabSz="948500">
              <a:defRPr i="1">
                <a:solidFill>
                  <a:schemeClr val="tx1"/>
                </a:solidFill>
                <a:latin typeface="Tahoma" charset="0"/>
              </a:defRPr>
            </a:lvl2pPr>
            <a:lvl3pPr marL="1094423" indent="-218885" defTabSz="948500">
              <a:defRPr i="1">
                <a:solidFill>
                  <a:schemeClr val="tx1"/>
                </a:solidFill>
                <a:latin typeface="Tahoma" charset="0"/>
              </a:defRPr>
            </a:lvl3pPr>
            <a:lvl4pPr marL="1532192" indent="-218885" defTabSz="948500">
              <a:defRPr i="1">
                <a:solidFill>
                  <a:schemeClr val="tx1"/>
                </a:solidFill>
                <a:latin typeface="Tahoma" charset="0"/>
              </a:defRPr>
            </a:lvl4pPr>
            <a:lvl5pPr marL="1969961" indent="-218885" defTabSz="948500">
              <a:defRPr i="1">
                <a:solidFill>
                  <a:schemeClr val="tx1"/>
                </a:solidFill>
                <a:latin typeface="Tahoma" charset="0"/>
              </a:defRPr>
            </a:lvl5pPr>
            <a:lvl6pPr marL="2407730" indent="-218885" defTabSz="9485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Tahoma" charset="0"/>
              </a:defRPr>
            </a:lvl6pPr>
            <a:lvl7pPr marL="2845499" indent="-218885" defTabSz="9485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Tahoma" charset="0"/>
              </a:defRPr>
            </a:lvl7pPr>
            <a:lvl8pPr marL="3283268" indent="-218885" defTabSz="9485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Tahoma" charset="0"/>
              </a:defRPr>
            </a:lvl8pPr>
            <a:lvl9pPr marL="3721037" indent="-218885" defTabSz="9485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Tahoma" charset="0"/>
              </a:defRPr>
            </a:lvl9pPr>
          </a:lstStyle>
          <a:p>
            <a:fld id="{ED5E7AFD-83AB-43DF-A9F7-31B52C549954}" type="slidenum">
              <a:rPr lang="en-US" i="0" smtClean="0">
                <a:latin typeface="Arial" charset="0"/>
              </a:rPr>
              <a:pPr/>
              <a:t>1</a:t>
            </a:fld>
            <a:endParaRPr lang="en-US" i="0" smtClean="0">
              <a:latin typeface="Arial" charset="0"/>
            </a:endParaRPr>
          </a:p>
        </p:txBody>
      </p:sp>
      <p:sp>
        <p:nvSpPr>
          <p:cNvPr id="3789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854075" y="746125"/>
            <a:ext cx="4960938" cy="3721100"/>
          </a:xfrm>
          <a:ln/>
        </p:spPr>
      </p:sp>
      <p:sp>
        <p:nvSpPr>
          <p:cNvPr id="3789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sr-Latn-CS" smtClean="0"/>
          </a:p>
        </p:txBody>
      </p:sp>
    </p:spTree>
    <p:extLst>
      <p:ext uri="{BB962C8B-B14F-4D97-AF65-F5344CB8AC3E}">
        <p14:creationId xmlns:p14="http://schemas.microsoft.com/office/powerpoint/2010/main" val="10326672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854075" y="746125"/>
            <a:ext cx="4960938" cy="3721100"/>
          </a:xfrm>
          <a:ln/>
        </p:spPr>
      </p:sp>
      <p:sp>
        <p:nvSpPr>
          <p:cNvPr id="5427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x-none" smtClean="0"/>
          </a:p>
        </p:txBody>
      </p:sp>
    </p:spTree>
    <p:extLst>
      <p:ext uri="{BB962C8B-B14F-4D97-AF65-F5344CB8AC3E}">
        <p14:creationId xmlns:p14="http://schemas.microsoft.com/office/powerpoint/2010/main" val="11670417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6350"/>
            <a:ext cx="9140825" cy="6851650"/>
            <a:chOff x="0" y="4"/>
            <a:chExt cx="5758" cy="4316"/>
          </a:xfrm>
        </p:grpSpPr>
        <p:grpSp>
          <p:nvGrpSpPr>
            <p:cNvPr id="5" name="Group 3"/>
            <p:cNvGrpSpPr>
              <a:grpSpLocks/>
            </p:cNvGrpSpPr>
            <p:nvPr/>
          </p:nvGrpSpPr>
          <p:grpSpPr bwMode="auto">
            <a:xfrm>
              <a:off x="0" y="1161"/>
              <a:ext cx="5758" cy="3159"/>
              <a:chOff x="0" y="1161"/>
              <a:chExt cx="5758" cy="3159"/>
            </a:xfrm>
          </p:grpSpPr>
          <p:sp>
            <p:nvSpPr>
              <p:cNvPr id="16" name="Freeform 4"/>
              <p:cNvSpPr>
                <a:spLocks/>
              </p:cNvSpPr>
              <p:nvPr/>
            </p:nvSpPr>
            <p:spPr bwMode="hidden">
              <a:xfrm>
                <a:off x="558" y="1161"/>
                <a:ext cx="5200" cy="3159"/>
              </a:xfrm>
              <a:custGeom>
                <a:avLst/>
                <a:gdLst/>
                <a:ahLst/>
                <a:cxnLst>
                  <a:cxn ang="0">
                    <a:pos x="0" y="3159"/>
                  </a:cxn>
                  <a:cxn ang="0">
                    <a:pos x="5184" y="3159"/>
                  </a:cxn>
                  <a:cxn ang="0">
                    <a:pos x="5184" y="0"/>
                  </a:cxn>
                  <a:cxn ang="0">
                    <a:pos x="0" y="0"/>
                  </a:cxn>
                  <a:cxn ang="0">
                    <a:pos x="0" y="3159"/>
                  </a:cxn>
                  <a:cxn ang="0">
                    <a:pos x="0" y="3159"/>
                  </a:cxn>
                </a:cxnLst>
                <a:rect l="0" t="0" r="r" b="b"/>
                <a:pathLst>
                  <a:path w="5184" h="3159">
                    <a:moveTo>
                      <a:pt x="0" y="3159"/>
                    </a:moveTo>
                    <a:lnTo>
                      <a:pt x="5184" y="3159"/>
                    </a:lnTo>
                    <a:lnTo>
                      <a:pt x="5184" y="0"/>
                    </a:lnTo>
                    <a:lnTo>
                      <a:pt x="0" y="0"/>
                    </a:lnTo>
                    <a:lnTo>
                      <a:pt x="0" y="3159"/>
                    </a:lnTo>
                    <a:lnTo>
                      <a:pt x="0" y="3159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i="0">
                  <a:latin typeface="Tahoma" pitchFamily="34" charset="0"/>
                </a:endParaRPr>
              </a:p>
            </p:txBody>
          </p:sp>
          <p:sp>
            <p:nvSpPr>
              <p:cNvPr id="17" name="Freeform 5"/>
              <p:cNvSpPr>
                <a:spLocks/>
              </p:cNvSpPr>
              <p:nvPr/>
            </p:nvSpPr>
            <p:spPr bwMode="hidden">
              <a:xfrm>
                <a:off x="0" y="1161"/>
                <a:ext cx="558" cy="3159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3159"/>
                  </a:cxn>
                  <a:cxn ang="0">
                    <a:pos x="556" y="3159"/>
                  </a:cxn>
                  <a:cxn ang="0">
                    <a:pos x="556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556" h="3159">
                    <a:moveTo>
                      <a:pt x="0" y="0"/>
                    </a:moveTo>
                    <a:lnTo>
                      <a:pt x="0" y="3159"/>
                    </a:lnTo>
                    <a:lnTo>
                      <a:pt x="556" y="3159"/>
                    </a:lnTo>
                    <a:lnTo>
                      <a:pt x="556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i="0">
                  <a:latin typeface="Tahoma" pitchFamily="34" charset="0"/>
                </a:endParaRPr>
              </a:p>
            </p:txBody>
          </p:sp>
        </p:grpSp>
        <p:sp>
          <p:nvSpPr>
            <p:cNvPr id="6" name="Freeform 6"/>
            <p:cNvSpPr>
              <a:spLocks/>
            </p:cNvSpPr>
            <p:nvPr/>
          </p:nvSpPr>
          <p:spPr bwMode="ltGray">
            <a:xfrm>
              <a:off x="552" y="951"/>
              <a:ext cx="12" cy="42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420"/>
                </a:cxn>
                <a:cxn ang="0">
                  <a:pos x="12" y="42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2" h="420">
                  <a:moveTo>
                    <a:pt x="0" y="0"/>
                  </a:moveTo>
                  <a:lnTo>
                    <a:pt x="0" y="420"/>
                  </a:lnTo>
                  <a:lnTo>
                    <a:pt x="12" y="42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50000">
                  <a:schemeClr val="hlink"/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i="0">
                <a:latin typeface="Tahoma" pitchFamily="34" charset="0"/>
              </a:endParaRPr>
            </a:p>
          </p:txBody>
        </p:sp>
        <p:sp>
          <p:nvSpPr>
            <p:cNvPr id="7" name="Freeform 7"/>
            <p:cNvSpPr>
              <a:spLocks/>
            </p:cNvSpPr>
            <p:nvPr/>
          </p:nvSpPr>
          <p:spPr bwMode="ltGray">
            <a:xfrm>
              <a:off x="767" y="1155"/>
              <a:ext cx="252" cy="12"/>
            </a:xfrm>
            <a:custGeom>
              <a:avLst/>
              <a:gdLst/>
              <a:ahLst/>
              <a:cxnLst>
                <a:cxn ang="0">
                  <a:pos x="251" y="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251" y="12"/>
                </a:cxn>
                <a:cxn ang="0">
                  <a:pos x="251" y="0"/>
                </a:cxn>
                <a:cxn ang="0">
                  <a:pos x="251" y="0"/>
                </a:cxn>
              </a:cxnLst>
              <a:rect l="0" t="0" r="r" b="b"/>
              <a:pathLst>
                <a:path w="251" h="12">
                  <a:moveTo>
                    <a:pt x="251" y="0"/>
                  </a:moveTo>
                  <a:lnTo>
                    <a:pt x="0" y="0"/>
                  </a:lnTo>
                  <a:lnTo>
                    <a:pt x="0" y="12"/>
                  </a:lnTo>
                  <a:lnTo>
                    <a:pt x="251" y="12"/>
                  </a:lnTo>
                  <a:lnTo>
                    <a:pt x="251" y="0"/>
                  </a:lnTo>
                  <a:lnTo>
                    <a:pt x="251" y="0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i="0">
                <a:latin typeface="Tahoma" pitchFamily="34" charset="0"/>
              </a:endParaRPr>
            </a:p>
          </p:txBody>
        </p:sp>
        <p:sp>
          <p:nvSpPr>
            <p:cNvPr id="8" name="Freeform 8"/>
            <p:cNvSpPr>
              <a:spLocks/>
            </p:cNvSpPr>
            <p:nvPr/>
          </p:nvSpPr>
          <p:spPr bwMode="ltGray">
            <a:xfrm>
              <a:off x="0" y="1155"/>
              <a:ext cx="351" cy="1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2"/>
                </a:cxn>
                <a:cxn ang="0">
                  <a:pos x="251" y="12"/>
                </a:cxn>
                <a:cxn ang="0">
                  <a:pos x="251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51" h="12">
                  <a:moveTo>
                    <a:pt x="0" y="0"/>
                  </a:moveTo>
                  <a:lnTo>
                    <a:pt x="0" y="12"/>
                  </a:lnTo>
                  <a:lnTo>
                    <a:pt x="251" y="12"/>
                  </a:lnTo>
                  <a:lnTo>
                    <a:pt x="251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i="0">
                <a:latin typeface="Tahoma" pitchFamily="34" charset="0"/>
              </a:endParaRPr>
            </a:p>
          </p:txBody>
        </p:sp>
        <p:grpSp>
          <p:nvGrpSpPr>
            <p:cNvPr id="9" name="Group 9"/>
            <p:cNvGrpSpPr>
              <a:grpSpLocks/>
            </p:cNvGrpSpPr>
            <p:nvPr/>
          </p:nvGrpSpPr>
          <p:grpSpPr bwMode="auto">
            <a:xfrm>
              <a:off x="348" y="4"/>
              <a:ext cx="5410" cy="4316"/>
              <a:chOff x="348" y="4"/>
              <a:chExt cx="5410" cy="4316"/>
            </a:xfrm>
          </p:grpSpPr>
          <p:sp>
            <p:nvSpPr>
              <p:cNvPr id="10" name="Freeform 10"/>
              <p:cNvSpPr>
                <a:spLocks/>
              </p:cNvSpPr>
              <p:nvPr/>
            </p:nvSpPr>
            <p:spPr bwMode="ltGray">
              <a:xfrm>
                <a:off x="552" y="4"/>
                <a:ext cx="12" cy="695"/>
              </a:xfrm>
              <a:custGeom>
                <a:avLst/>
                <a:gdLst/>
                <a:ahLst/>
                <a:cxnLst>
                  <a:cxn ang="0">
                    <a:pos x="12" y="0"/>
                  </a:cxn>
                  <a:cxn ang="0">
                    <a:pos x="0" y="0"/>
                  </a:cxn>
                  <a:cxn ang="0">
                    <a:pos x="0" y="695"/>
                  </a:cxn>
                  <a:cxn ang="0">
                    <a:pos x="12" y="695"/>
                  </a:cxn>
                  <a:cxn ang="0">
                    <a:pos x="12" y="0"/>
                  </a:cxn>
                  <a:cxn ang="0">
                    <a:pos x="12" y="0"/>
                  </a:cxn>
                </a:cxnLst>
                <a:rect l="0" t="0" r="r" b="b"/>
                <a:pathLst>
                  <a:path w="12" h="695">
                    <a:moveTo>
                      <a:pt x="12" y="0"/>
                    </a:moveTo>
                    <a:lnTo>
                      <a:pt x="0" y="0"/>
                    </a:lnTo>
                    <a:lnTo>
                      <a:pt x="0" y="695"/>
                    </a:lnTo>
                    <a:lnTo>
                      <a:pt x="12" y="695"/>
                    </a:lnTo>
                    <a:lnTo>
                      <a:pt x="12" y="0"/>
                    </a:lnTo>
                    <a:lnTo>
                      <a:pt x="1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i="0">
                  <a:latin typeface="Tahoma" pitchFamily="34" charset="0"/>
                </a:endParaRPr>
              </a:p>
            </p:txBody>
          </p:sp>
          <p:sp>
            <p:nvSpPr>
              <p:cNvPr id="11" name="Freeform 11"/>
              <p:cNvSpPr>
                <a:spLocks/>
              </p:cNvSpPr>
              <p:nvPr/>
            </p:nvSpPr>
            <p:spPr bwMode="ltGray">
              <a:xfrm>
                <a:off x="552" y="1623"/>
                <a:ext cx="12" cy="2697"/>
              </a:xfrm>
              <a:custGeom>
                <a:avLst/>
                <a:gdLst/>
                <a:ahLst/>
                <a:cxnLst>
                  <a:cxn ang="0">
                    <a:pos x="0" y="2697"/>
                  </a:cxn>
                  <a:cxn ang="0">
                    <a:pos x="12" y="2697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2697"/>
                  </a:cxn>
                  <a:cxn ang="0">
                    <a:pos x="0" y="2697"/>
                  </a:cxn>
                </a:cxnLst>
                <a:rect l="0" t="0" r="r" b="b"/>
                <a:pathLst>
                  <a:path w="12" h="2697">
                    <a:moveTo>
                      <a:pt x="0" y="2697"/>
                    </a:moveTo>
                    <a:lnTo>
                      <a:pt x="12" y="2697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2697"/>
                    </a:lnTo>
                    <a:lnTo>
                      <a:pt x="0" y="2697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i="0">
                  <a:latin typeface="Tahoma" pitchFamily="34" charset="0"/>
                </a:endParaRPr>
              </a:p>
            </p:txBody>
          </p:sp>
          <p:sp>
            <p:nvSpPr>
              <p:cNvPr id="12" name="Freeform 12"/>
              <p:cNvSpPr>
                <a:spLocks/>
              </p:cNvSpPr>
              <p:nvPr/>
            </p:nvSpPr>
            <p:spPr bwMode="ltGray">
              <a:xfrm>
                <a:off x="1019" y="1155"/>
                <a:ext cx="4739" cy="12"/>
              </a:xfrm>
              <a:custGeom>
                <a:avLst/>
                <a:gdLst/>
                <a:ahLst/>
                <a:cxnLst>
                  <a:cxn ang="0">
                    <a:pos x="4724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4724" y="12"/>
                  </a:cxn>
                  <a:cxn ang="0">
                    <a:pos x="4724" y="0"/>
                  </a:cxn>
                  <a:cxn ang="0">
                    <a:pos x="4724" y="0"/>
                  </a:cxn>
                </a:cxnLst>
                <a:rect l="0" t="0" r="r" b="b"/>
                <a:pathLst>
                  <a:path w="4724" h="12">
                    <a:moveTo>
                      <a:pt x="4724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4724" y="12"/>
                    </a:lnTo>
                    <a:lnTo>
                      <a:pt x="4724" y="0"/>
                    </a:lnTo>
                    <a:lnTo>
                      <a:pt x="47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i="0">
                  <a:latin typeface="Tahoma" pitchFamily="34" charset="0"/>
                </a:endParaRPr>
              </a:p>
            </p:txBody>
          </p:sp>
          <p:sp>
            <p:nvSpPr>
              <p:cNvPr id="13" name="Freeform 13"/>
              <p:cNvSpPr>
                <a:spLocks/>
              </p:cNvSpPr>
              <p:nvPr/>
            </p:nvSpPr>
            <p:spPr bwMode="ltGray">
              <a:xfrm>
                <a:off x="552" y="1371"/>
                <a:ext cx="12" cy="252"/>
              </a:xfrm>
              <a:custGeom>
                <a:avLst/>
                <a:gdLst/>
                <a:ahLst/>
                <a:cxnLst>
                  <a:cxn ang="0">
                    <a:pos x="0" y="252"/>
                  </a:cxn>
                  <a:cxn ang="0">
                    <a:pos x="12" y="252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252"/>
                  </a:cxn>
                  <a:cxn ang="0">
                    <a:pos x="0" y="252"/>
                  </a:cxn>
                </a:cxnLst>
                <a:rect l="0" t="0" r="r" b="b"/>
                <a:pathLst>
                  <a:path w="12" h="252">
                    <a:moveTo>
                      <a:pt x="0" y="252"/>
                    </a:moveTo>
                    <a:lnTo>
                      <a:pt x="12" y="252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252"/>
                    </a:lnTo>
                    <a:lnTo>
                      <a:pt x="0" y="25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i="0">
                  <a:latin typeface="Tahoma" pitchFamily="34" charset="0"/>
                </a:endParaRPr>
              </a:p>
            </p:txBody>
          </p:sp>
          <p:sp>
            <p:nvSpPr>
              <p:cNvPr id="14" name="Freeform 14"/>
              <p:cNvSpPr>
                <a:spLocks/>
              </p:cNvSpPr>
              <p:nvPr/>
            </p:nvSpPr>
            <p:spPr bwMode="ltGray">
              <a:xfrm>
                <a:off x="552" y="699"/>
                <a:ext cx="12" cy="252"/>
              </a:xfrm>
              <a:custGeom>
                <a:avLst/>
                <a:gdLst/>
                <a:ahLst/>
                <a:cxnLst>
                  <a:cxn ang="0">
                    <a:pos x="12" y="0"/>
                  </a:cxn>
                  <a:cxn ang="0">
                    <a:pos x="0" y="0"/>
                  </a:cxn>
                  <a:cxn ang="0">
                    <a:pos x="0" y="252"/>
                  </a:cxn>
                  <a:cxn ang="0">
                    <a:pos x="12" y="252"/>
                  </a:cxn>
                  <a:cxn ang="0">
                    <a:pos x="12" y="0"/>
                  </a:cxn>
                  <a:cxn ang="0">
                    <a:pos x="12" y="0"/>
                  </a:cxn>
                </a:cxnLst>
                <a:rect l="0" t="0" r="r" b="b"/>
                <a:pathLst>
                  <a:path w="12" h="252">
                    <a:moveTo>
                      <a:pt x="12" y="0"/>
                    </a:moveTo>
                    <a:lnTo>
                      <a:pt x="0" y="0"/>
                    </a:lnTo>
                    <a:lnTo>
                      <a:pt x="0" y="252"/>
                    </a:lnTo>
                    <a:lnTo>
                      <a:pt x="12" y="252"/>
                    </a:lnTo>
                    <a:lnTo>
                      <a:pt x="12" y="0"/>
                    </a:lnTo>
                    <a:lnTo>
                      <a:pt x="1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i="0">
                  <a:latin typeface="Tahoma" pitchFamily="34" charset="0"/>
                </a:endParaRPr>
              </a:p>
            </p:txBody>
          </p:sp>
          <p:sp>
            <p:nvSpPr>
              <p:cNvPr id="15" name="Freeform 15"/>
              <p:cNvSpPr>
                <a:spLocks/>
              </p:cNvSpPr>
              <p:nvPr/>
            </p:nvSpPr>
            <p:spPr bwMode="ltGray">
              <a:xfrm>
                <a:off x="348" y="1155"/>
                <a:ext cx="419" cy="1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2"/>
                  </a:cxn>
                  <a:cxn ang="0">
                    <a:pos x="418" y="12"/>
                  </a:cxn>
                  <a:cxn ang="0">
                    <a:pos x="418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418" h="12">
                    <a:moveTo>
                      <a:pt x="0" y="0"/>
                    </a:moveTo>
                    <a:lnTo>
                      <a:pt x="0" y="12"/>
                    </a:lnTo>
                    <a:lnTo>
                      <a:pt x="418" y="12"/>
                    </a:lnTo>
                    <a:lnTo>
                      <a:pt x="418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50000">
                    <a:schemeClr val="hlink"/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i="0">
                  <a:latin typeface="Tahoma" pitchFamily="34" charset="0"/>
                </a:endParaRPr>
              </a:p>
            </p:txBody>
          </p:sp>
        </p:grpSp>
      </p:grpSp>
      <p:sp>
        <p:nvSpPr>
          <p:cNvPr id="160784" name="Rectangle 16"/>
          <p:cNvSpPr>
            <a:spLocks noGrp="1" noChangeArrowheads="1"/>
          </p:cNvSpPr>
          <p:nvPr>
            <p:ph type="ctrTitle" sz="quarter"/>
          </p:nvPr>
        </p:nvSpPr>
        <p:spPr>
          <a:xfrm>
            <a:off x="1066800" y="1997075"/>
            <a:ext cx="7086600" cy="1431925"/>
          </a:xfrm>
        </p:spPr>
        <p:txBody>
          <a:bodyPr anchor="b"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60785" name="Rectangle 17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066800" y="3886200"/>
            <a:ext cx="6400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dt" sz="quarter" idx="10"/>
          </p:nvPr>
        </p:nvSpPr>
        <p:spPr bwMode="auto">
          <a:xfrm>
            <a:off x="1066800" y="6248400"/>
            <a:ext cx="19050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000" i="0"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defRPr>
            </a:lvl1pPr>
          </a:lstStyle>
          <a:p>
            <a:pPr>
              <a:defRPr/>
            </a:pPr>
            <a:fld id="{3D642180-3CE1-46CA-B03E-F7B3DAE95811}" type="datetime1">
              <a:rPr lang="en-US" smtClean="0"/>
              <a:pPr>
                <a:defRPr/>
              </a:pPr>
              <a:t>2/7/23</a:t>
            </a:fld>
            <a:endParaRPr lang="en-US"/>
          </a:p>
        </p:txBody>
      </p:sp>
      <p:sp>
        <p:nvSpPr>
          <p:cNvPr id="19" name="Rectangle 19"/>
          <p:cNvSpPr>
            <a:spLocks noGrp="1" noChangeArrowheads="1"/>
          </p:cNvSpPr>
          <p:nvPr>
            <p:ph type="ftr" sz="quarter" idx="11"/>
          </p:nvPr>
        </p:nvSpPr>
        <p:spPr bwMode="auto">
          <a:xfrm>
            <a:off x="3352800" y="6248400"/>
            <a:ext cx="2895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000" i="0"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defRPr>
            </a:lvl1pPr>
          </a:lstStyle>
          <a:p>
            <a:pPr>
              <a:defRPr/>
            </a:pPr>
            <a:r>
              <a:rPr lang="en-US" smtClean="0"/>
              <a:t>Проф.др П.Чановић - Факултет медицинских наука у КрагујевцуInfektivne bolesti  -  Prof. dr Predrag Čanović</a:t>
            </a:r>
            <a:endParaRPr lang="en-US"/>
          </a:p>
        </p:txBody>
      </p:sp>
      <p:sp>
        <p:nvSpPr>
          <p:cNvPr id="20" name="Rectangle 20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705600" y="6248400"/>
            <a:ext cx="1905000" cy="457200"/>
          </a:xfrm>
        </p:spPr>
        <p:txBody>
          <a:bodyPr anchor="t"/>
          <a:lstStyle>
            <a:lvl1pPr>
              <a:defRPr sz="1000" b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E9AA7D85-2CB4-41CC-AEDF-DAD66962ED8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58185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9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BF2FE6-E77A-4CBB-B1BA-B1E69923229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92706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24650" y="549275"/>
            <a:ext cx="1885950" cy="55467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66800" y="549275"/>
            <a:ext cx="5505450" cy="55467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9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744EDD-2A60-442E-89C0-3B174B98014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9644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1066800" y="549275"/>
            <a:ext cx="7543800" cy="55467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Rectangle 19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35B774-4673-4260-915F-5CA8DC7515C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270272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00338" y="549275"/>
            <a:ext cx="5327650" cy="8921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1066800" y="1981200"/>
            <a:ext cx="7543800" cy="41148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Rectangle 19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9B971C-F388-400E-8570-F1C4E416177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48763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9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A713E7-A9E0-4595-92B3-275D2C6314F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97432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9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17A783-1CEB-468C-9EC6-7124253EFAC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99666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1981200"/>
            <a:ext cx="36957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14900" y="1981200"/>
            <a:ext cx="36957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19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5B97DC-CCD6-4E4F-A569-F6CD6799DAC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15878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19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8237D7-33F3-42E0-BBAB-EB4F9847F0F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12462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19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C492B2-6CC4-4F3F-917E-B62FE13FC4D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18122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9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4EAD41-57F8-4E6F-88DE-8F80BB4D8B8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4929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9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5CB5DC-4838-4F94-B709-F628871F2C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3234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9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FA8ACB-A8F3-4AF4-AB26-290F8F80A45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15954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5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0" name="Group 2"/>
          <p:cNvGrpSpPr>
            <a:grpSpLocks/>
          </p:cNvGrpSpPr>
          <p:nvPr/>
        </p:nvGrpSpPr>
        <p:grpSpPr bwMode="auto">
          <a:xfrm>
            <a:off x="0" y="6350"/>
            <a:ext cx="9140825" cy="6851650"/>
            <a:chOff x="0" y="4"/>
            <a:chExt cx="5758" cy="4316"/>
          </a:xfrm>
        </p:grpSpPr>
        <p:sp>
          <p:nvSpPr>
            <p:cNvPr id="159747" name="Freeform 3"/>
            <p:cNvSpPr>
              <a:spLocks/>
            </p:cNvSpPr>
            <p:nvPr/>
          </p:nvSpPr>
          <p:spPr bwMode="hidden">
            <a:xfrm>
              <a:off x="558" y="1161"/>
              <a:ext cx="5200" cy="3159"/>
            </a:xfrm>
            <a:custGeom>
              <a:avLst/>
              <a:gdLst/>
              <a:ahLst/>
              <a:cxnLst>
                <a:cxn ang="0">
                  <a:pos x="0" y="3159"/>
                </a:cxn>
                <a:cxn ang="0">
                  <a:pos x="5184" y="3159"/>
                </a:cxn>
                <a:cxn ang="0">
                  <a:pos x="5184" y="0"/>
                </a:cxn>
                <a:cxn ang="0">
                  <a:pos x="0" y="0"/>
                </a:cxn>
                <a:cxn ang="0">
                  <a:pos x="0" y="3159"/>
                </a:cxn>
                <a:cxn ang="0">
                  <a:pos x="0" y="3159"/>
                </a:cxn>
              </a:cxnLst>
              <a:rect l="0" t="0" r="r" b="b"/>
              <a:pathLst>
                <a:path w="5184" h="3159">
                  <a:moveTo>
                    <a:pt x="0" y="3159"/>
                  </a:moveTo>
                  <a:lnTo>
                    <a:pt x="5184" y="3159"/>
                  </a:lnTo>
                  <a:lnTo>
                    <a:pt x="5184" y="0"/>
                  </a:lnTo>
                  <a:lnTo>
                    <a:pt x="0" y="0"/>
                  </a:lnTo>
                  <a:lnTo>
                    <a:pt x="0" y="3159"/>
                  </a:lnTo>
                  <a:lnTo>
                    <a:pt x="0" y="3159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i="0">
                <a:latin typeface="Tahoma" pitchFamily="34" charset="0"/>
              </a:endParaRPr>
            </a:p>
          </p:txBody>
        </p:sp>
        <p:sp>
          <p:nvSpPr>
            <p:cNvPr id="159748" name="Freeform 4"/>
            <p:cNvSpPr>
              <a:spLocks/>
            </p:cNvSpPr>
            <p:nvPr/>
          </p:nvSpPr>
          <p:spPr bwMode="hidden">
            <a:xfrm>
              <a:off x="0" y="1161"/>
              <a:ext cx="558" cy="315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3159"/>
                </a:cxn>
                <a:cxn ang="0">
                  <a:pos x="556" y="3159"/>
                </a:cxn>
                <a:cxn ang="0">
                  <a:pos x="556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56" h="3159">
                  <a:moveTo>
                    <a:pt x="0" y="0"/>
                  </a:moveTo>
                  <a:lnTo>
                    <a:pt x="0" y="3159"/>
                  </a:lnTo>
                  <a:lnTo>
                    <a:pt x="556" y="3159"/>
                  </a:lnTo>
                  <a:lnTo>
                    <a:pt x="556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i="0">
                <a:latin typeface="Tahoma" pitchFamily="34" charset="0"/>
              </a:endParaRPr>
            </a:p>
          </p:txBody>
        </p:sp>
        <p:grpSp>
          <p:nvGrpSpPr>
            <p:cNvPr id="2057" name="Group 5"/>
            <p:cNvGrpSpPr>
              <a:grpSpLocks/>
            </p:cNvGrpSpPr>
            <p:nvPr userDrawn="1"/>
          </p:nvGrpSpPr>
          <p:grpSpPr bwMode="auto">
            <a:xfrm>
              <a:off x="0" y="4"/>
              <a:ext cx="5758" cy="4316"/>
              <a:chOff x="0" y="4"/>
              <a:chExt cx="5758" cy="4316"/>
            </a:xfrm>
          </p:grpSpPr>
          <p:sp>
            <p:nvSpPr>
              <p:cNvPr id="159750" name="Freeform 6"/>
              <p:cNvSpPr>
                <a:spLocks/>
              </p:cNvSpPr>
              <p:nvPr/>
            </p:nvSpPr>
            <p:spPr bwMode="ltGray">
              <a:xfrm>
                <a:off x="552" y="4"/>
                <a:ext cx="12" cy="695"/>
              </a:xfrm>
              <a:custGeom>
                <a:avLst/>
                <a:gdLst/>
                <a:ahLst/>
                <a:cxnLst>
                  <a:cxn ang="0">
                    <a:pos x="12" y="0"/>
                  </a:cxn>
                  <a:cxn ang="0">
                    <a:pos x="0" y="0"/>
                  </a:cxn>
                  <a:cxn ang="0">
                    <a:pos x="0" y="695"/>
                  </a:cxn>
                  <a:cxn ang="0">
                    <a:pos x="12" y="695"/>
                  </a:cxn>
                  <a:cxn ang="0">
                    <a:pos x="12" y="0"/>
                  </a:cxn>
                  <a:cxn ang="0">
                    <a:pos x="12" y="0"/>
                  </a:cxn>
                </a:cxnLst>
                <a:rect l="0" t="0" r="r" b="b"/>
                <a:pathLst>
                  <a:path w="12" h="695">
                    <a:moveTo>
                      <a:pt x="12" y="0"/>
                    </a:moveTo>
                    <a:lnTo>
                      <a:pt x="0" y="0"/>
                    </a:lnTo>
                    <a:lnTo>
                      <a:pt x="0" y="695"/>
                    </a:lnTo>
                    <a:lnTo>
                      <a:pt x="12" y="695"/>
                    </a:lnTo>
                    <a:lnTo>
                      <a:pt x="12" y="0"/>
                    </a:lnTo>
                    <a:lnTo>
                      <a:pt x="1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i="0">
                  <a:latin typeface="Tahoma" pitchFamily="34" charset="0"/>
                </a:endParaRPr>
              </a:p>
            </p:txBody>
          </p:sp>
          <p:sp>
            <p:nvSpPr>
              <p:cNvPr id="159751" name="Freeform 7"/>
              <p:cNvSpPr>
                <a:spLocks/>
              </p:cNvSpPr>
              <p:nvPr/>
            </p:nvSpPr>
            <p:spPr bwMode="ltGray">
              <a:xfrm>
                <a:off x="552" y="1623"/>
                <a:ext cx="12" cy="2697"/>
              </a:xfrm>
              <a:custGeom>
                <a:avLst/>
                <a:gdLst/>
                <a:ahLst/>
                <a:cxnLst>
                  <a:cxn ang="0">
                    <a:pos x="0" y="2697"/>
                  </a:cxn>
                  <a:cxn ang="0">
                    <a:pos x="12" y="2697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2697"/>
                  </a:cxn>
                  <a:cxn ang="0">
                    <a:pos x="0" y="2697"/>
                  </a:cxn>
                </a:cxnLst>
                <a:rect l="0" t="0" r="r" b="b"/>
                <a:pathLst>
                  <a:path w="12" h="2697">
                    <a:moveTo>
                      <a:pt x="0" y="2697"/>
                    </a:moveTo>
                    <a:lnTo>
                      <a:pt x="12" y="2697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2697"/>
                    </a:lnTo>
                    <a:lnTo>
                      <a:pt x="0" y="2697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i="0">
                  <a:latin typeface="Tahoma" pitchFamily="34" charset="0"/>
                </a:endParaRPr>
              </a:p>
            </p:txBody>
          </p:sp>
          <p:sp>
            <p:nvSpPr>
              <p:cNvPr id="159752" name="Freeform 8"/>
              <p:cNvSpPr>
                <a:spLocks/>
              </p:cNvSpPr>
              <p:nvPr/>
            </p:nvSpPr>
            <p:spPr bwMode="ltGray">
              <a:xfrm>
                <a:off x="1019" y="1155"/>
                <a:ext cx="4739" cy="12"/>
              </a:xfrm>
              <a:custGeom>
                <a:avLst/>
                <a:gdLst/>
                <a:ahLst/>
                <a:cxnLst>
                  <a:cxn ang="0">
                    <a:pos x="4724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4724" y="12"/>
                  </a:cxn>
                  <a:cxn ang="0">
                    <a:pos x="4724" y="0"/>
                  </a:cxn>
                  <a:cxn ang="0">
                    <a:pos x="4724" y="0"/>
                  </a:cxn>
                </a:cxnLst>
                <a:rect l="0" t="0" r="r" b="b"/>
                <a:pathLst>
                  <a:path w="4724" h="12">
                    <a:moveTo>
                      <a:pt x="4724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4724" y="12"/>
                    </a:lnTo>
                    <a:lnTo>
                      <a:pt x="4724" y="0"/>
                    </a:lnTo>
                    <a:lnTo>
                      <a:pt x="47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i="0">
                  <a:latin typeface="Tahoma" pitchFamily="34" charset="0"/>
                </a:endParaRPr>
              </a:p>
            </p:txBody>
          </p:sp>
          <p:sp>
            <p:nvSpPr>
              <p:cNvPr id="159753" name="Freeform 9"/>
              <p:cNvSpPr>
                <a:spLocks/>
              </p:cNvSpPr>
              <p:nvPr/>
            </p:nvSpPr>
            <p:spPr bwMode="ltGray">
              <a:xfrm>
                <a:off x="552" y="1371"/>
                <a:ext cx="12" cy="252"/>
              </a:xfrm>
              <a:custGeom>
                <a:avLst/>
                <a:gdLst/>
                <a:ahLst/>
                <a:cxnLst>
                  <a:cxn ang="0">
                    <a:pos x="0" y="252"/>
                  </a:cxn>
                  <a:cxn ang="0">
                    <a:pos x="12" y="252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252"/>
                  </a:cxn>
                  <a:cxn ang="0">
                    <a:pos x="0" y="252"/>
                  </a:cxn>
                </a:cxnLst>
                <a:rect l="0" t="0" r="r" b="b"/>
                <a:pathLst>
                  <a:path w="12" h="252">
                    <a:moveTo>
                      <a:pt x="0" y="252"/>
                    </a:moveTo>
                    <a:lnTo>
                      <a:pt x="12" y="252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252"/>
                    </a:lnTo>
                    <a:lnTo>
                      <a:pt x="0" y="25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i="0">
                  <a:latin typeface="Tahoma" pitchFamily="34" charset="0"/>
                </a:endParaRPr>
              </a:p>
            </p:txBody>
          </p:sp>
          <p:sp>
            <p:nvSpPr>
              <p:cNvPr id="159754" name="Freeform 10"/>
              <p:cNvSpPr>
                <a:spLocks/>
              </p:cNvSpPr>
              <p:nvPr/>
            </p:nvSpPr>
            <p:spPr bwMode="ltGray">
              <a:xfrm>
                <a:off x="552" y="699"/>
                <a:ext cx="12" cy="252"/>
              </a:xfrm>
              <a:custGeom>
                <a:avLst/>
                <a:gdLst/>
                <a:ahLst/>
                <a:cxnLst>
                  <a:cxn ang="0">
                    <a:pos x="12" y="0"/>
                  </a:cxn>
                  <a:cxn ang="0">
                    <a:pos x="0" y="0"/>
                  </a:cxn>
                  <a:cxn ang="0">
                    <a:pos x="0" y="252"/>
                  </a:cxn>
                  <a:cxn ang="0">
                    <a:pos x="12" y="252"/>
                  </a:cxn>
                  <a:cxn ang="0">
                    <a:pos x="12" y="0"/>
                  </a:cxn>
                  <a:cxn ang="0">
                    <a:pos x="12" y="0"/>
                  </a:cxn>
                </a:cxnLst>
                <a:rect l="0" t="0" r="r" b="b"/>
                <a:pathLst>
                  <a:path w="12" h="252">
                    <a:moveTo>
                      <a:pt x="12" y="0"/>
                    </a:moveTo>
                    <a:lnTo>
                      <a:pt x="0" y="0"/>
                    </a:lnTo>
                    <a:lnTo>
                      <a:pt x="0" y="252"/>
                    </a:lnTo>
                    <a:lnTo>
                      <a:pt x="12" y="252"/>
                    </a:lnTo>
                    <a:lnTo>
                      <a:pt x="12" y="0"/>
                    </a:lnTo>
                    <a:lnTo>
                      <a:pt x="1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i="0">
                  <a:latin typeface="Tahoma" pitchFamily="34" charset="0"/>
                </a:endParaRPr>
              </a:p>
            </p:txBody>
          </p:sp>
          <p:sp>
            <p:nvSpPr>
              <p:cNvPr id="159755" name="Freeform 11"/>
              <p:cNvSpPr>
                <a:spLocks/>
              </p:cNvSpPr>
              <p:nvPr/>
            </p:nvSpPr>
            <p:spPr bwMode="ltGray">
              <a:xfrm>
                <a:off x="552" y="951"/>
                <a:ext cx="12" cy="42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420"/>
                  </a:cxn>
                  <a:cxn ang="0">
                    <a:pos x="12" y="420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12" h="420">
                    <a:moveTo>
                      <a:pt x="0" y="0"/>
                    </a:moveTo>
                    <a:lnTo>
                      <a:pt x="0" y="420"/>
                    </a:lnTo>
                    <a:lnTo>
                      <a:pt x="12" y="42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50000">
                    <a:schemeClr val="hlink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i="0">
                  <a:latin typeface="Tahoma" pitchFamily="34" charset="0"/>
                </a:endParaRPr>
              </a:p>
            </p:txBody>
          </p:sp>
          <p:sp>
            <p:nvSpPr>
              <p:cNvPr id="159756" name="Freeform 12"/>
              <p:cNvSpPr>
                <a:spLocks/>
              </p:cNvSpPr>
              <p:nvPr/>
            </p:nvSpPr>
            <p:spPr bwMode="ltGray">
              <a:xfrm>
                <a:off x="0" y="1155"/>
                <a:ext cx="351" cy="1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2"/>
                  </a:cxn>
                  <a:cxn ang="0">
                    <a:pos x="251" y="12"/>
                  </a:cxn>
                  <a:cxn ang="0">
                    <a:pos x="251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251" h="12">
                    <a:moveTo>
                      <a:pt x="0" y="0"/>
                    </a:moveTo>
                    <a:lnTo>
                      <a:pt x="0" y="12"/>
                    </a:lnTo>
                    <a:lnTo>
                      <a:pt x="251" y="12"/>
                    </a:lnTo>
                    <a:lnTo>
                      <a:pt x="251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i="0">
                  <a:latin typeface="Tahoma" pitchFamily="34" charset="0"/>
                </a:endParaRPr>
              </a:p>
            </p:txBody>
          </p:sp>
          <p:sp>
            <p:nvSpPr>
              <p:cNvPr id="159757" name="Freeform 13"/>
              <p:cNvSpPr>
                <a:spLocks/>
              </p:cNvSpPr>
              <p:nvPr/>
            </p:nvSpPr>
            <p:spPr bwMode="ltGray">
              <a:xfrm>
                <a:off x="767" y="1155"/>
                <a:ext cx="252" cy="12"/>
              </a:xfrm>
              <a:custGeom>
                <a:avLst/>
                <a:gdLst/>
                <a:ahLst/>
                <a:cxnLst>
                  <a:cxn ang="0">
                    <a:pos x="251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251" y="12"/>
                  </a:cxn>
                  <a:cxn ang="0">
                    <a:pos x="251" y="0"/>
                  </a:cxn>
                  <a:cxn ang="0">
                    <a:pos x="251" y="0"/>
                  </a:cxn>
                </a:cxnLst>
                <a:rect l="0" t="0" r="r" b="b"/>
                <a:pathLst>
                  <a:path w="251" h="12">
                    <a:moveTo>
                      <a:pt x="251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251" y="12"/>
                    </a:lnTo>
                    <a:lnTo>
                      <a:pt x="251" y="0"/>
                    </a:lnTo>
                    <a:lnTo>
                      <a:pt x="251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i="0">
                  <a:latin typeface="Tahoma" pitchFamily="34" charset="0"/>
                </a:endParaRPr>
              </a:p>
            </p:txBody>
          </p:sp>
          <p:sp>
            <p:nvSpPr>
              <p:cNvPr id="159758" name="Freeform 14"/>
              <p:cNvSpPr>
                <a:spLocks/>
              </p:cNvSpPr>
              <p:nvPr/>
            </p:nvSpPr>
            <p:spPr bwMode="ltGray">
              <a:xfrm>
                <a:off x="348" y="1155"/>
                <a:ext cx="419" cy="1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2"/>
                  </a:cxn>
                  <a:cxn ang="0">
                    <a:pos x="418" y="12"/>
                  </a:cxn>
                  <a:cxn ang="0">
                    <a:pos x="418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418" h="12">
                    <a:moveTo>
                      <a:pt x="0" y="0"/>
                    </a:moveTo>
                    <a:lnTo>
                      <a:pt x="0" y="12"/>
                    </a:lnTo>
                    <a:lnTo>
                      <a:pt x="418" y="12"/>
                    </a:lnTo>
                    <a:lnTo>
                      <a:pt x="418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50000">
                    <a:schemeClr val="hlink"/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i="0">
                  <a:latin typeface="Tahoma" pitchFamily="34" charset="0"/>
                </a:endParaRPr>
              </a:p>
            </p:txBody>
          </p:sp>
        </p:grpSp>
      </p:grpSp>
      <p:sp>
        <p:nvSpPr>
          <p:cNvPr id="159759" name="Rectangle 15"/>
          <p:cNvSpPr>
            <a:spLocks noGrp="1" noChangeArrowheads="1"/>
          </p:cNvSpPr>
          <p:nvPr>
            <p:ph type="title"/>
          </p:nvPr>
        </p:nvSpPr>
        <p:spPr bwMode="auto">
          <a:xfrm>
            <a:off x="2700338" y="549275"/>
            <a:ext cx="5327650" cy="89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en-US" smtClean="0"/>
          </a:p>
        </p:txBody>
      </p:sp>
      <p:sp>
        <p:nvSpPr>
          <p:cNvPr id="159760" name="Rectangle 16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66800" y="1981200"/>
            <a:ext cx="75438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59763" name="Rectangle 1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201025" y="6400800"/>
            <a:ext cx="9429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600" b="1" i="0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defRPr>
            </a:lvl1pPr>
          </a:lstStyle>
          <a:p>
            <a:pPr>
              <a:defRPr/>
            </a:pPr>
            <a:fld id="{B11B7143-28F7-4AB6-84DF-354610249FB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2054" name="Picture 20" descr="MFgrb"/>
          <p:cNvPicPr>
            <a:picLocks noChangeAspect="1" noChangeArrowheads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0" y="115888"/>
            <a:ext cx="492125" cy="792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dk2" tx1="lt1" bg2="dk1" tx2="lt2" accent1="accent1" accent2="accent2" accent3="accent3" accent4="accent4" accent5="accent5" accent6="accent6" hlink="hlink" folHlink="folHlink"/>
  <p:sldLayoutIdLst>
    <p:sldLayoutId id="2147484095" r:id="rId1"/>
    <p:sldLayoutId id="2147484083" r:id="rId2"/>
    <p:sldLayoutId id="2147484084" r:id="rId3"/>
    <p:sldLayoutId id="2147484085" r:id="rId4"/>
    <p:sldLayoutId id="2147484086" r:id="rId5"/>
    <p:sldLayoutId id="2147484087" r:id="rId6"/>
    <p:sldLayoutId id="2147484088" r:id="rId7"/>
    <p:sldLayoutId id="2147484089" r:id="rId8"/>
    <p:sldLayoutId id="2147484090" r:id="rId9"/>
    <p:sldLayoutId id="2147484091" r:id="rId10"/>
    <p:sldLayoutId id="2147484092" r:id="rId11"/>
    <p:sldLayoutId id="2147484093" r:id="rId12"/>
    <p:sldLayoutId id="2147484094" r:id="rId13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4" Type="http://schemas.openxmlformats.org/officeDocument/2006/relationships/diagramQuickStyle" Target="../diagrams/quickStyle1.xml"/><Relationship Id="rId5" Type="http://schemas.openxmlformats.org/officeDocument/2006/relationships/diagramColors" Target="../diagrams/colors1.xml"/><Relationship Id="rId6" Type="http://schemas.microsoft.com/office/2007/relationships/diagramDrawing" Target="../diagrams/drawing1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2418606" y="269362"/>
            <a:ext cx="4306788" cy="584775"/>
          </a:xfrm>
          <a:prstGeom prst="rect">
            <a:avLst/>
          </a:prstGeom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x-none" altLang="x-none" sz="1600" dirty="0" smtClean="0">
                <a:solidFill>
                  <a:srgbClr val="FFFF66"/>
                </a:solidFill>
              </a:rPr>
              <a:t>UNIVERZITET U KRAGUJEVCU</a:t>
            </a:r>
          </a:p>
          <a:p>
            <a:pPr algn="ctr" eaLnBrk="1" hangingPunct="1"/>
            <a:r>
              <a:rPr lang="x-none" altLang="x-none" sz="1600" dirty="0" smtClean="0">
                <a:solidFill>
                  <a:srgbClr val="FFFF66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FAKULTET MEDICINSKIH NAUKA</a:t>
            </a:r>
            <a:endParaRPr lang="x-none" altLang="x-none" sz="1600" dirty="0">
              <a:solidFill>
                <a:srgbClr val="FFFF66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7" name="Title 3"/>
          <p:cNvSpPr txBox="1">
            <a:spLocks noChangeArrowheads="1"/>
          </p:cNvSpPr>
          <p:nvPr/>
        </p:nvSpPr>
        <p:spPr bwMode="auto">
          <a:xfrm>
            <a:off x="0" y="2564904"/>
            <a:ext cx="9144000" cy="1484312"/>
          </a:xfrm>
          <a:prstGeom prst="rect">
            <a:avLst/>
          </a:prstGeom>
          <a:solidFill>
            <a:schemeClr val="accent5">
              <a:lumMod val="75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x-none" sz="2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INFEKCIJE STARIH OSOBA</a:t>
            </a:r>
            <a:r>
              <a:rPr lang="en-US" sz="2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x-none" sz="2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x-none" sz="2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2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– </a:t>
            </a:r>
            <a:r>
              <a:rPr lang="x-none" sz="2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</a:t>
            </a:r>
            <a:r>
              <a:rPr lang="en-US" sz="2800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ve</a:t>
            </a:r>
            <a:r>
              <a:rPr lang="en-US" sz="2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800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aktuelniji</a:t>
            </a:r>
            <a:r>
              <a:rPr lang="en-US" sz="2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800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infektolo</a:t>
            </a:r>
            <a:r>
              <a:rPr lang="x-none" sz="2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š</a:t>
            </a:r>
            <a:r>
              <a:rPr lang="en-US" sz="2800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ki</a:t>
            </a:r>
            <a:r>
              <a:rPr lang="en-US" sz="2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problem</a:t>
            </a:r>
            <a:r>
              <a:rPr lang="x-none" sz="2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-</a:t>
            </a:r>
            <a:endParaRPr lang="ru-RU" altLang="x-none" sz="2800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Palatino Linotype" panose="02040502050505030304" pitchFamily="18" charset="0"/>
            </a:endParaRPr>
          </a:p>
        </p:txBody>
      </p:sp>
      <p:sp>
        <p:nvSpPr>
          <p:cNvPr id="8" name="TextBox 6"/>
          <p:cNvSpPr txBox="1">
            <a:spLocks noChangeArrowheads="1"/>
          </p:cNvSpPr>
          <p:nvPr/>
        </p:nvSpPr>
        <p:spPr bwMode="auto">
          <a:xfrm>
            <a:off x="3146633" y="4563702"/>
            <a:ext cx="2850734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/>
            <a:r>
              <a:rPr lang="en-US" sz="2000" smtClean="0"/>
              <a:t>P</a:t>
            </a:r>
            <a:r>
              <a:rPr lang="x-none" sz="2000" dirty="0" smtClean="0"/>
              <a:t>rof. dr Predrag Čanović</a:t>
            </a:r>
            <a:endParaRPr lang="en-US" sz="2000" dirty="0" smtClean="0"/>
          </a:p>
        </p:txBody>
      </p:sp>
      <p:pic>
        <p:nvPicPr>
          <p:cNvPr id="10" name="Picture 2" descr="H:\Grbovi fakulteta i univerziteta.pn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506" r="50000" b="4440"/>
          <a:stretch/>
        </p:blipFill>
        <p:spPr bwMode="auto">
          <a:xfrm>
            <a:off x="8303307" y="116632"/>
            <a:ext cx="738409" cy="8061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1"/>
          <p:cNvSpPr txBox="1">
            <a:spLocks/>
          </p:cNvSpPr>
          <p:nvPr/>
        </p:nvSpPr>
        <p:spPr>
          <a:xfrm>
            <a:off x="8460432" y="6492671"/>
            <a:ext cx="683568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i="1" kern="1200">
                <a:solidFill>
                  <a:schemeClr val="tx1"/>
                </a:solidFill>
                <a:latin typeface="Tahoma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i="1" kern="1200">
                <a:solidFill>
                  <a:schemeClr val="tx1"/>
                </a:solidFill>
                <a:latin typeface="Tahoma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i="1" kern="1200">
                <a:solidFill>
                  <a:schemeClr val="tx1"/>
                </a:solidFill>
                <a:latin typeface="Tahoma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i="1" kern="1200">
                <a:solidFill>
                  <a:schemeClr val="tx1"/>
                </a:solidFill>
                <a:latin typeface="Tahoma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i="1" kern="1200">
                <a:solidFill>
                  <a:schemeClr val="tx1"/>
                </a:solidFill>
                <a:latin typeface="Tahoma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i="1" kern="1200">
                <a:solidFill>
                  <a:schemeClr val="tx1"/>
                </a:solidFill>
                <a:latin typeface="Tahoma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i="1" kern="1200">
                <a:solidFill>
                  <a:schemeClr val="tx1"/>
                </a:solidFill>
                <a:latin typeface="Tahoma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i="1" kern="1200">
                <a:solidFill>
                  <a:schemeClr val="tx1"/>
                </a:solidFill>
                <a:latin typeface="Tahoma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i="1" kern="1200">
                <a:solidFill>
                  <a:schemeClr val="tx1"/>
                </a:solidFill>
                <a:latin typeface="Tahoma" charset="0"/>
                <a:ea typeface="+mn-ea"/>
                <a:cs typeface="+mn-cs"/>
              </a:defRPr>
            </a:lvl9pPr>
          </a:lstStyle>
          <a:p>
            <a:fld id="{8B473825-BB98-46D3-A343-54F2F9FF794F}" type="slidenum">
              <a:rPr lang="en-US" sz="1600" i="0" smtClean="0">
                <a:latin typeface="Calibri" pitchFamily="34" charset="0"/>
                <a:cs typeface="Calibri" pitchFamily="34" charset="0"/>
              </a:rPr>
              <a:pPr/>
              <a:t>10</a:t>
            </a:fld>
            <a:r>
              <a:rPr lang="en-US" sz="1600" i="0" dirty="0" smtClean="0">
                <a:latin typeface="Calibri" pitchFamily="34" charset="0"/>
                <a:cs typeface="Calibri" pitchFamily="34" charset="0"/>
              </a:rPr>
              <a:t>/</a:t>
            </a:r>
            <a:r>
              <a:rPr lang="x-none" sz="1600" i="0" dirty="0" smtClean="0">
                <a:latin typeface="Calibri" pitchFamily="34" charset="0"/>
                <a:cs typeface="Calibri" pitchFamily="34" charset="0"/>
              </a:rPr>
              <a:t>35</a:t>
            </a:r>
            <a:endParaRPr lang="en-US" sz="1600" i="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043608" y="404664"/>
            <a:ext cx="7830616" cy="60631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i="0" dirty="0" err="1">
                <a:solidFill>
                  <a:srgbClr val="FFFF99"/>
                </a:solidFill>
              </a:rPr>
              <a:t>Etiologija</a:t>
            </a:r>
            <a:endParaRPr lang="x-none" i="0" dirty="0">
              <a:solidFill>
                <a:srgbClr val="FFFF99"/>
              </a:solidFill>
            </a:endParaRP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US" b="1" i="0" dirty="0"/>
              <a:t> </a:t>
            </a:r>
            <a:r>
              <a:rPr lang="en-US" i="0" dirty="0" err="1" smtClean="0">
                <a:solidFill>
                  <a:srgbClr val="FFFF99"/>
                </a:solidFill>
              </a:rPr>
              <a:t>Bakterije</a:t>
            </a:r>
            <a:endParaRPr lang="x-none" i="0" dirty="0">
              <a:solidFill>
                <a:srgbClr val="FFFF99"/>
              </a:solidFill>
            </a:endParaRPr>
          </a:p>
          <a:p>
            <a:pPr marL="285750" lvl="0" indent="-285750">
              <a:buClr>
                <a:srgbClr val="FFFF00"/>
              </a:buClr>
              <a:buSzPct val="170000"/>
              <a:buFont typeface="Arial" pitchFamily="34" charset="0"/>
              <a:buChar char="•"/>
            </a:pPr>
            <a:r>
              <a:rPr lang="en-US" i="0" dirty="0" smtClean="0"/>
              <a:t>Streptococcus </a:t>
            </a:r>
            <a:r>
              <a:rPr lang="en-US" i="0" dirty="0" err="1" smtClean="0"/>
              <a:t>pneumoniae</a:t>
            </a:r>
            <a:r>
              <a:rPr lang="en-US" i="0" dirty="0" smtClean="0"/>
              <a:t>,</a:t>
            </a:r>
            <a:endParaRPr lang="x-none" i="0" dirty="0"/>
          </a:p>
          <a:p>
            <a:pPr marL="285750" lvl="0" indent="-285750">
              <a:buClr>
                <a:srgbClr val="FFFF00"/>
              </a:buClr>
              <a:buSzPct val="170000"/>
              <a:buFont typeface="Arial" pitchFamily="34" charset="0"/>
              <a:buChar char="•"/>
            </a:pPr>
            <a:r>
              <a:rPr lang="en-US" i="0" dirty="0"/>
              <a:t>Gram (-) </a:t>
            </a:r>
            <a:r>
              <a:rPr lang="en-US" i="0" dirty="0" err="1"/>
              <a:t>enterični</a:t>
            </a:r>
            <a:r>
              <a:rPr lang="en-US" i="0" dirty="0"/>
              <a:t> </a:t>
            </a:r>
            <a:r>
              <a:rPr lang="en-US" i="0" dirty="0" smtClean="0"/>
              <a:t>bacilli,</a:t>
            </a:r>
            <a:endParaRPr lang="x-none" i="0" dirty="0"/>
          </a:p>
          <a:p>
            <a:pPr marL="285750" lvl="0" indent="-285750">
              <a:buClr>
                <a:srgbClr val="FFFF00"/>
              </a:buClr>
              <a:buSzPct val="170000"/>
              <a:buFont typeface="Arial" pitchFamily="34" charset="0"/>
              <a:buChar char="•"/>
            </a:pPr>
            <a:r>
              <a:rPr lang="en-US" i="0" dirty="0" err="1"/>
              <a:t>Haemophilus</a:t>
            </a:r>
            <a:r>
              <a:rPr lang="en-US" i="0" dirty="0"/>
              <a:t> </a:t>
            </a:r>
            <a:r>
              <a:rPr lang="en-US" i="0" dirty="0" err="1" smtClean="0"/>
              <a:t>influenze</a:t>
            </a:r>
            <a:r>
              <a:rPr lang="en-US" i="0" dirty="0" smtClean="0"/>
              <a:t>,</a:t>
            </a:r>
            <a:endParaRPr lang="x-none" i="0" dirty="0"/>
          </a:p>
          <a:p>
            <a:pPr marL="285750" lvl="0" indent="-285750">
              <a:buClr>
                <a:srgbClr val="FFFF00"/>
              </a:buClr>
              <a:buSzPct val="170000"/>
              <a:buFont typeface="Arial" pitchFamily="34" charset="0"/>
              <a:buChar char="•"/>
            </a:pPr>
            <a:r>
              <a:rPr lang="en-US" i="0" dirty="0"/>
              <a:t>Staphylococcus </a:t>
            </a:r>
            <a:r>
              <a:rPr lang="en-US" i="0" dirty="0" err="1" smtClean="0"/>
              <a:t>aureus</a:t>
            </a:r>
            <a:r>
              <a:rPr lang="en-US" i="0" dirty="0" smtClean="0"/>
              <a:t>,</a:t>
            </a:r>
            <a:endParaRPr lang="x-none" i="0" dirty="0"/>
          </a:p>
          <a:p>
            <a:pPr marL="285750" lvl="0" indent="-285750">
              <a:buClr>
                <a:srgbClr val="FFFF00"/>
              </a:buClr>
              <a:buSzPct val="170000"/>
              <a:buFont typeface="Arial" pitchFamily="34" charset="0"/>
              <a:buChar char="•"/>
            </a:pPr>
            <a:r>
              <a:rPr lang="en-US" i="0" dirty="0"/>
              <a:t>Pseudomonas/Acinetobacter (u </a:t>
            </a:r>
            <a:r>
              <a:rPr lang="en-US" i="0" dirty="0" err="1"/>
              <a:t>bolničkim</a:t>
            </a:r>
            <a:r>
              <a:rPr lang="en-US" i="0" dirty="0"/>
              <a:t> </a:t>
            </a:r>
            <a:r>
              <a:rPr lang="en-US" i="0" dirty="0" err="1"/>
              <a:t>uslovima</a:t>
            </a:r>
            <a:r>
              <a:rPr lang="en-US" i="0" dirty="0" smtClean="0"/>
              <a:t>!),</a:t>
            </a:r>
            <a:endParaRPr lang="x-none" i="0" dirty="0"/>
          </a:p>
          <a:p>
            <a:pPr marL="285750" lvl="0" indent="-285750">
              <a:buClr>
                <a:srgbClr val="FFFF00"/>
              </a:buClr>
              <a:buSzPct val="170000"/>
              <a:buFont typeface="Arial" pitchFamily="34" charset="0"/>
              <a:buChar char="•"/>
            </a:pPr>
            <a:r>
              <a:rPr lang="en-US" i="0" dirty="0" err="1"/>
              <a:t>Anaerobne</a:t>
            </a:r>
            <a:r>
              <a:rPr lang="en-US" i="0" dirty="0"/>
              <a:t> </a:t>
            </a:r>
            <a:r>
              <a:rPr lang="en-US" i="0" dirty="0" err="1" smtClean="0"/>
              <a:t>bakterije</a:t>
            </a:r>
            <a:r>
              <a:rPr lang="en-US" i="0" dirty="0" smtClean="0"/>
              <a:t>.</a:t>
            </a:r>
            <a:endParaRPr lang="x-none" i="0" dirty="0"/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US" i="0" dirty="0"/>
              <a:t> </a:t>
            </a:r>
            <a:r>
              <a:rPr lang="en-US" i="0" dirty="0" err="1" smtClean="0">
                <a:solidFill>
                  <a:srgbClr val="FFFF99"/>
                </a:solidFill>
              </a:rPr>
              <a:t>Nebakterijski</a:t>
            </a:r>
            <a:r>
              <a:rPr lang="en-US" i="0" dirty="0" smtClean="0">
                <a:solidFill>
                  <a:srgbClr val="FFFF99"/>
                </a:solidFill>
              </a:rPr>
              <a:t> </a:t>
            </a:r>
            <a:r>
              <a:rPr lang="en-US" i="0" dirty="0" err="1">
                <a:solidFill>
                  <a:srgbClr val="FFFF99"/>
                </a:solidFill>
              </a:rPr>
              <a:t>izazivači</a:t>
            </a:r>
            <a:endParaRPr lang="x-none" i="0" dirty="0">
              <a:solidFill>
                <a:srgbClr val="FFFF99"/>
              </a:solidFill>
            </a:endParaRPr>
          </a:p>
          <a:p>
            <a:pPr marL="285750" lvl="0" indent="-285750">
              <a:buClr>
                <a:srgbClr val="FFFF00"/>
              </a:buClr>
              <a:buSzPct val="170000"/>
              <a:buFont typeface="Arial" pitchFamily="34" charset="0"/>
              <a:buChar char="•"/>
            </a:pPr>
            <a:r>
              <a:rPr lang="en-US" i="0" dirty="0" smtClean="0"/>
              <a:t>Virus </a:t>
            </a:r>
            <a:r>
              <a:rPr lang="en-US" i="0" dirty="0" err="1" smtClean="0"/>
              <a:t>infl</a:t>
            </a:r>
            <a:r>
              <a:rPr lang="x-none" i="0" dirty="0" smtClean="0"/>
              <a:t>u</a:t>
            </a:r>
            <a:r>
              <a:rPr lang="en-US" i="0" dirty="0" err="1" smtClean="0"/>
              <a:t>ence</a:t>
            </a:r>
            <a:r>
              <a:rPr lang="en-US" i="0" dirty="0" smtClean="0"/>
              <a:t>,</a:t>
            </a:r>
            <a:endParaRPr lang="x-none" i="0" dirty="0"/>
          </a:p>
          <a:p>
            <a:pPr marL="285750" lvl="0" indent="-285750">
              <a:buClr>
                <a:srgbClr val="FFFF00"/>
              </a:buClr>
              <a:buSzPct val="170000"/>
              <a:buFont typeface="Arial" pitchFamily="34" charset="0"/>
              <a:buChar char="•"/>
            </a:pPr>
            <a:r>
              <a:rPr lang="en-US" i="0" dirty="0" err="1"/>
              <a:t>Respiratorni</a:t>
            </a:r>
            <a:r>
              <a:rPr lang="en-US" i="0" dirty="0"/>
              <a:t> </a:t>
            </a:r>
            <a:r>
              <a:rPr lang="en-US" i="0" dirty="0" err="1"/>
              <a:t>sincicijski</a:t>
            </a:r>
            <a:r>
              <a:rPr lang="en-US" i="0" dirty="0"/>
              <a:t> </a:t>
            </a:r>
            <a:r>
              <a:rPr lang="en-US" i="0" dirty="0" smtClean="0"/>
              <a:t>virus,</a:t>
            </a:r>
            <a:endParaRPr lang="x-none" i="0" dirty="0"/>
          </a:p>
          <a:p>
            <a:pPr marL="285750" lvl="0" indent="-285750">
              <a:buClr>
                <a:srgbClr val="FFFF00"/>
              </a:buClr>
              <a:buSzPct val="170000"/>
              <a:buFont typeface="Arial" pitchFamily="34" charset="0"/>
              <a:buChar char="•"/>
            </a:pPr>
            <a:r>
              <a:rPr lang="en-US" i="0" dirty="0" err="1" smtClean="0"/>
              <a:t>Rinovirusi</a:t>
            </a:r>
            <a:r>
              <a:rPr lang="en-US" i="0" dirty="0" smtClean="0"/>
              <a:t>,</a:t>
            </a:r>
            <a:endParaRPr lang="x-none" i="0" dirty="0"/>
          </a:p>
          <a:p>
            <a:pPr marL="285750" lvl="0" indent="-285750">
              <a:buClr>
                <a:srgbClr val="FFFF00"/>
              </a:buClr>
              <a:buSzPct val="170000"/>
              <a:buFont typeface="Arial" pitchFamily="34" charset="0"/>
              <a:buChar char="•"/>
            </a:pPr>
            <a:r>
              <a:rPr lang="en-US" i="0" dirty="0" err="1"/>
              <a:t>Humani</a:t>
            </a:r>
            <a:r>
              <a:rPr lang="en-US" i="0" dirty="0"/>
              <a:t> </a:t>
            </a:r>
            <a:r>
              <a:rPr lang="en-US" i="0" dirty="0" err="1" smtClean="0"/>
              <a:t>metapneumovirus</a:t>
            </a:r>
            <a:r>
              <a:rPr lang="en-US" i="0" dirty="0" smtClean="0"/>
              <a:t>,</a:t>
            </a:r>
            <a:endParaRPr lang="x-none" i="0" dirty="0"/>
          </a:p>
          <a:p>
            <a:pPr marL="285750" lvl="0" indent="-285750">
              <a:buClr>
                <a:srgbClr val="FFFF00"/>
              </a:buClr>
              <a:buSzPct val="170000"/>
              <a:buFont typeface="Arial" pitchFamily="34" charset="0"/>
              <a:buChar char="•"/>
            </a:pPr>
            <a:r>
              <a:rPr lang="en-US" i="0" dirty="0"/>
              <a:t>Chlamydia </a:t>
            </a:r>
            <a:r>
              <a:rPr lang="en-US" i="0" dirty="0" smtClean="0"/>
              <a:t>pneumonia</a:t>
            </a:r>
            <a:r>
              <a:rPr lang="x-none" i="0" dirty="0" smtClean="0"/>
              <a:t>e</a:t>
            </a:r>
            <a:r>
              <a:rPr lang="en-US" i="0" dirty="0" smtClean="0"/>
              <a:t>.</a:t>
            </a:r>
          </a:p>
          <a:p>
            <a:endParaRPr lang="en-US" sz="1200" b="1" i="0" dirty="0" smtClean="0">
              <a:solidFill>
                <a:srgbClr val="FFFF99"/>
              </a:solidFill>
            </a:endParaRPr>
          </a:p>
          <a:p>
            <a:r>
              <a:rPr lang="en-US" b="1" i="0" dirty="0" err="1" smtClean="0">
                <a:solidFill>
                  <a:srgbClr val="FFFF99"/>
                </a:solidFill>
              </a:rPr>
              <a:t>Klinička</a:t>
            </a:r>
            <a:r>
              <a:rPr lang="en-US" b="1" i="0" dirty="0" smtClean="0">
                <a:solidFill>
                  <a:srgbClr val="FFFF99"/>
                </a:solidFill>
              </a:rPr>
              <a:t> </a:t>
            </a:r>
            <a:r>
              <a:rPr lang="en-US" b="1" i="0" dirty="0" err="1" smtClean="0">
                <a:solidFill>
                  <a:srgbClr val="FFFF99"/>
                </a:solidFill>
              </a:rPr>
              <a:t>slika</a:t>
            </a:r>
            <a:endParaRPr lang="en-US" b="1" i="0" dirty="0" smtClean="0">
              <a:solidFill>
                <a:srgbClr val="FFFF99"/>
              </a:solidFill>
            </a:endParaRPr>
          </a:p>
          <a:p>
            <a:endParaRPr lang="x-none" sz="1200" i="0" dirty="0">
              <a:solidFill>
                <a:srgbClr val="FFFF99"/>
              </a:solidFill>
            </a:endParaRPr>
          </a:p>
          <a:p>
            <a:pPr marL="285750" lvl="0" indent="-285750">
              <a:buClr>
                <a:srgbClr val="FFFF00"/>
              </a:buClr>
              <a:buSzPct val="170000"/>
              <a:buFont typeface="Arial" pitchFamily="34" charset="0"/>
              <a:buChar char="•"/>
            </a:pPr>
            <a:r>
              <a:rPr lang="en-US" i="0" dirty="0" err="1" smtClean="0"/>
              <a:t>Temperatura</a:t>
            </a:r>
            <a:r>
              <a:rPr lang="en-US" i="0" dirty="0" smtClean="0"/>
              <a:t> </a:t>
            </a:r>
            <a:r>
              <a:rPr lang="en-US" i="0" dirty="0"/>
              <a:t>(</a:t>
            </a:r>
            <a:r>
              <a:rPr lang="en-US" i="0" dirty="0" err="1"/>
              <a:t>niža</a:t>
            </a:r>
            <a:r>
              <a:rPr lang="en-US" i="0" dirty="0"/>
              <a:t> </a:t>
            </a:r>
            <a:r>
              <a:rPr lang="en-US" i="0" dirty="0" err="1"/>
              <a:t>ili</a:t>
            </a:r>
            <a:r>
              <a:rPr lang="en-US" i="0" dirty="0"/>
              <a:t> </a:t>
            </a:r>
            <a:r>
              <a:rPr lang="en-US" i="0" dirty="0" err="1"/>
              <a:t>odsutna</a:t>
            </a:r>
            <a:r>
              <a:rPr lang="en-US" i="0" dirty="0" smtClean="0"/>
              <a:t>),</a:t>
            </a:r>
            <a:endParaRPr lang="x-none" i="0" dirty="0"/>
          </a:p>
          <a:p>
            <a:pPr marL="285750" lvl="0" indent="-285750">
              <a:buClr>
                <a:srgbClr val="FFFF00"/>
              </a:buClr>
              <a:buSzPct val="170000"/>
              <a:buFont typeface="Arial" pitchFamily="34" charset="0"/>
              <a:buChar char="•"/>
            </a:pPr>
            <a:r>
              <a:rPr lang="en-US" i="0" dirty="0" err="1"/>
              <a:t>Kašalj</a:t>
            </a:r>
            <a:r>
              <a:rPr lang="en-US" i="0" dirty="0"/>
              <a:t> (</a:t>
            </a:r>
            <a:r>
              <a:rPr lang="en-US" i="0" dirty="0" err="1"/>
              <a:t>oskudan</a:t>
            </a:r>
            <a:r>
              <a:rPr lang="en-US" i="0" dirty="0" smtClean="0"/>
              <a:t>),</a:t>
            </a:r>
            <a:endParaRPr lang="x-none" i="0" dirty="0"/>
          </a:p>
          <a:p>
            <a:pPr marL="285750" lvl="0" indent="-285750">
              <a:buClr>
                <a:srgbClr val="FFFF00"/>
              </a:buClr>
              <a:buSzPct val="170000"/>
              <a:buFont typeface="Arial" pitchFamily="34" charset="0"/>
              <a:buChar char="•"/>
            </a:pPr>
            <a:r>
              <a:rPr lang="en-US" i="0" dirty="0" err="1"/>
              <a:t>Poremećaj</a:t>
            </a:r>
            <a:r>
              <a:rPr lang="en-US" i="0" dirty="0"/>
              <a:t> </a:t>
            </a:r>
            <a:r>
              <a:rPr lang="en-US" i="0" dirty="0" err="1"/>
              <a:t>mentalnog</a:t>
            </a:r>
            <a:r>
              <a:rPr lang="en-US" i="0" dirty="0"/>
              <a:t> </a:t>
            </a:r>
            <a:r>
              <a:rPr lang="en-US" i="0" dirty="0" err="1"/>
              <a:t>stanja</a:t>
            </a:r>
            <a:r>
              <a:rPr lang="en-US" i="0" dirty="0"/>
              <a:t> (</a:t>
            </a:r>
            <a:r>
              <a:rPr lang="en-US" i="0" dirty="0" err="1"/>
              <a:t>čest</a:t>
            </a:r>
            <a:r>
              <a:rPr lang="en-US" i="0" dirty="0" smtClean="0"/>
              <a:t>).</a:t>
            </a:r>
            <a:endParaRPr lang="x-none" i="0" dirty="0"/>
          </a:p>
        </p:txBody>
      </p:sp>
    </p:spTree>
    <p:extLst>
      <p:ext uri="{BB962C8B-B14F-4D97-AF65-F5344CB8AC3E}">
        <p14:creationId xmlns:p14="http://schemas.microsoft.com/office/powerpoint/2010/main" val="3415768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1"/>
          <p:cNvSpPr txBox="1">
            <a:spLocks/>
          </p:cNvSpPr>
          <p:nvPr/>
        </p:nvSpPr>
        <p:spPr>
          <a:xfrm>
            <a:off x="8460432" y="6492671"/>
            <a:ext cx="683568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i="1" kern="1200">
                <a:solidFill>
                  <a:schemeClr val="tx1"/>
                </a:solidFill>
                <a:latin typeface="Tahoma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i="1" kern="1200">
                <a:solidFill>
                  <a:schemeClr val="tx1"/>
                </a:solidFill>
                <a:latin typeface="Tahoma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i="1" kern="1200">
                <a:solidFill>
                  <a:schemeClr val="tx1"/>
                </a:solidFill>
                <a:latin typeface="Tahoma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i="1" kern="1200">
                <a:solidFill>
                  <a:schemeClr val="tx1"/>
                </a:solidFill>
                <a:latin typeface="Tahoma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i="1" kern="1200">
                <a:solidFill>
                  <a:schemeClr val="tx1"/>
                </a:solidFill>
                <a:latin typeface="Tahoma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i="1" kern="1200">
                <a:solidFill>
                  <a:schemeClr val="tx1"/>
                </a:solidFill>
                <a:latin typeface="Tahoma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i="1" kern="1200">
                <a:solidFill>
                  <a:schemeClr val="tx1"/>
                </a:solidFill>
                <a:latin typeface="Tahoma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i="1" kern="1200">
                <a:solidFill>
                  <a:schemeClr val="tx1"/>
                </a:solidFill>
                <a:latin typeface="Tahoma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i="1" kern="1200">
                <a:solidFill>
                  <a:schemeClr val="tx1"/>
                </a:solidFill>
                <a:latin typeface="Tahoma" charset="0"/>
                <a:ea typeface="+mn-ea"/>
                <a:cs typeface="+mn-cs"/>
              </a:defRPr>
            </a:lvl9pPr>
          </a:lstStyle>
          <a:p>
            <a:fld id="{8B473825-BB98-46D3-A343-54F2F9FF794F}" type="slidenum">
              <a:rPr lang="en-US" sz="1600" i="0" smtClean="0">
                <a:latin typeface="Calibri" pitchFamily="34" charset="0"/>
                <a:cs typeface="Calibri" pitchFamily="34" charset="0"/>
              </a:rPr>
              <a:pPr/>
              <a:t>11</a:t>
            </a:fld>
            <a:r>
              <a:rPr lang="en-US" sz="1600" i="0" dirty="0" smtClean="0">
                <a:latin typeface="Calibri" pitchFamily="34" charset="0"/>
                <a:cs typeface="Calibri" pitchFamily="34" charset="0"/>
              </a:rPr>
              <a:t>/</a:t>
            </a:r>
            <a:r>
              <a:rPr lang="x-none" sz="1600" i="0" dirty="0" smtClean="0">
                <a:latin typeface="Calibri" pitchFamily="34" charset="0"/>
                <a:cs typeface="Calibri" pitchFamily="34" charset="0"/>
              </a:rPr>
              <a:t>35</a:t>
            </a:r>
            <a:endParaRPr lang="en-US" sz="1600" i="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971600" y="752638"/>
            <a:ext cx="7902624" cy="57400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i="0" dirty="0" err="1" smtClean="0">
                <a:solidFill>
                  <a:srgbClr val="FFFF99"/>
                </a:solidFill>
              </a:rPr>
              <a:t>Lečenje</a:t>
            </a:r>
            <a:endParaRPr lang="en-US" i="0" dirty="0" smtClean="0">
              <a:solidFill>
                <a:srgbClr val="FFFF99"/>
              </a:solidFill>
            </a:endParaRPr>
          </a:p>
          <a:p>
            <a:endParaRPr lang="en-US" i="0" dirty="0" smtClean="0"/>
          </a:p>
          <a:p>
            <a:pPr>
              <a:spcAft>
                <a:spcPts val="600"/>
              </a:spcAft>
            </a:pPr>
            <a:r>
              <a:rPr lang="en-US" i="0" dirty="0" smtClean="0">
                <a:solidFill>
                  <a:srgbClr val="FFFF99"/>
                </a:solidFill>
              </a:rPr>
              <a:t>I. </a:t>
            </a:r>
            <a:r>
              <a:rPr lang="en-US" i="0" dirty="0" err="1" smtClean="0">
                <a:solidFill>
                  <a:srgbClr val="FFFF99"/>
                </a:solidFill>
              </a:rPr>
              <a:t>Lakše</a:t>
            </a:r>
            <a:r>
              <a:rPr lang="en-US" i="0" dirty="0" smtClean="0">
                <a:solidFill>
                  <a:srgbClr val="FFFF99"/>
                </a:solidFill>
              </a:rPr>
              <a:t> </a:t>
            </a:r>
            <a:r>
              <a:rPr lang="en-US" i="0" dirty="0" err="1">
                <a:solidFill>
                  <a:srgbClr val="FFFF99"/>
                </a:solidFill>
              </a:rPr>
              <a:t>vanbolničke</a:t>
            </a:r>
            <a:r>
              <a:rPr lang="en-US" i="0" dirty="0">
                <a:solidFill>
                  <a:srgbClr val="FFFF99"/>
                </a:solidFill>
              </a:rPr>
              <a:t> </a:t>
            </a:r>
            <a:r>
              <a:rPr lang="en-US" i="0" dirty="0" err="1">
                <a:solidFill>
                  <a:srgbClr val="FFFF99"/>
                </a:solidFill>
              </a:rPr>
              <a:t>pneumonije</a:t>
            </a:r>
            <a:endParaRPr lang="x-none" i="0" dirty="0">
              <a:solidFill>
                <a:srgbClr val="FFFF99"/>
              </a:solidFill>
            </a:endParaRPr>
          </a:p>
          <a:p>
            <a:pPr marL="285750" indent="-285750">
              <a:buClr>
                <a:srgbClr val="FFFF00"/>
              </a:buClr>
              <a:buSzPct val="170000"/>
              <a:buFont typeface="Arial" pitchFamily="34" charset="0"/>
              <a:buChar char="•"/>
            </a:pPr>
            <a:r>
              <a:rPr lang="en-US" i="0" dirty="0" err="1" smtClean="0"/>
              <a:t>Makrolidi</a:t>
            </a:r>
            <a:r>
              <a:rPr lang="en-US" i="0" dirty="0" smtClean="0"/>
              <a:t> </a:t>
            </a:r>
            <a:r>
              <a:rPr lang="en-US" i="0" dirty="0"/>
              <a:t>(</a:t>
            </a:r>
            <a:r>
              <a:rPr lang="en-US" i="0" dirty="0" err="1"/>
              <a:t>azitromicin</a:t>
            </a:r>
            <a:r>
              <a:rPr lang="en-US" i="0" dirty="0"/>
              <a:t>, </a:t>
            </a:r>
            <a:r>
              <a:rPr lang="en-US" i="0" dirty="0" err="1"/>
              <a:t>klaritromicin</a:t>
            </a:r>
            <a:r>
              <a:rPr lang="en-US" i="0" dirty="0"/>
              <a:t>, </a:t>
            </a:r>
            <a:r>
              <a:rPr lang="en-US" i="0" dirty="0" err="1"/>
              <a:t>eritromicin</a:t>
            </a:r>
            <a:r>
              <a:rPr lang="en-US" i="0" dirty="0" smtClean="0"/>
              <a:t>),</a:t>
            </a:r>
            <a:endParaRPr lang="x-none" i="0" dirty="0"/>
          </a:p>
          <a:p>
            <a:pPr marL="285750" indent="-285750">
              <a:buClr>
                <a:srgbClr val="FFFF00"/>
              </a:buClr>
              <a:buSzPct val="170000"/>
              <a:buFont typeface="Arial" pitchFamily="34" charset="0"/>
              <a:buChar char="•"/>
            </a:pPr>
            <a:r>
              <a:rPr lang="en-US" i="0" dirty="0" err="1" smtClean="0"/>
              <a:t>Respiratorni</a:t>
            </a:r>
            <a:r>
              <a:rPr lang="en-US" i="0" dirty="0" smtClean="0"/>
              <a:t> </a:t>
            </a:r>
            <a:r>
              <a:rPr lang="en-US" i="0" dirty="0" err="1"/>
              <a:t>fluorohinoloni</a:t>
            </a:r>
            <a:r>
              <a:rPr lang="en-US" i="0" dirty="0"/>
              <a:t> (</a:t>
            </a:r>
            <a:r>
              <a:rPr lang="en-US" i="0" dirty="0" err="1"/>
              <a:t>levofloksacin</a:t>
            </a:r>
            <a:r>
              <a:rPr lang="en-US" i="0" dirty="0" smtClean="0"/>
              <a:t>).</a:t>
            </a:r>
            <a:endParaRPr lang="x-none" i="0" dirty="0"/>
          </a:p>
          <a:p>
            <a:endParaRPr lang="en-US" i="0" dirty="0" smtClean="0"/>
          </a:p>
          <a:p>
            <a:pPr>
              <a:spcAft>
                <a:spcPts val="600"/>
              </a:spcAft>
            </a:pPr>
            <a:r>
              <a:rPr lang="en-US" i="0" dirty="0" smtClean="0">
                <a:solidFill>
                  <a:srgbClr val="FFFF99"/>
                </a:solidFill>
              </a:rPr>
              <a:t>II</a:t>
            </a:r>
            <a:r>
              <a:rPr lang="en-US" i="0" dirty="0">
                <a:solidFill>
                  <a:srgbClr val="FFFF99"/>
                </a:solidFill>
              </a:rPr>
              <a:t>. </a:t>
            </a:r>
            <a:r>
              <a:rPr lang="en-US" i="0" dirty="0" err="1">
                <a:solidFill>
                  <a:srgbClr val="FFFF99"/>
                </a:solidFill>
              </a:rPr>
              <a:t>Teške</a:t>
            </a:r>
            <a:r>
              <a:rPr lang="en-US" i="0" dirty="0">
                <a:solidFill>
                  <a:srgbClr val="FFFF99"/>
                </a:solidFill>
              </a:rPr>
              <a:t> </a:t>
            </a:r>
            <a:r>
              <a:rPr lang="en-US" i="0" dirty="0" err="1">
                <a:solidFill>
                  <a:srgbClr val="FFFF99"/>
                </a:solidFill>
              </a:rPr>
              <a:t>vanbolničke</a:t>
            </a:r>
            <a:r>
              <a:rPr lang="en-US" i="0" dirty="0">
                <a:solidFill>
                  <a:srgbClr val="FFFF99"/>
                </a:solidFill>
              </a:rPr>
              <a:t> </a:t>
            </a:r>
            <a:r>
              <a:rPr lang="en-US" i="0" dirty="0" err="1">
                <a:solidFill>
                  <a:srgbClr val="FFFF99"/>
                </a:solidFill>
              </a:rPr>
              <a:t>pneumonije</a:t>
            </a:r>
            <a:endParaRPr lang="x-none" i="0" dirty="0">
              <a:solidFill>
                <a:srgbClr val="FFFF99"/>
              </a:solidFill>
            </a:endParaRPr>
          </a:p>
          <a:p>
            <a:pPr marL="285750" lvl="0" indent="-285750">
              <a:buClr>
                <a:srgbClr val="FFFF00"/>
              </a:buClr>
              <a:buSzPct val="170000"/>
              <a:buFont typeface="Arial" pitchFamily="34" charset="0"/>
              <a:buChar char="•"/>
            </a:pPr>
            <a:r>
              <a:rPr lang="en-US" i="0" dirty="0" err="1"/>
              <a:t>Cefalosporini</a:t>
            </a:r>
            <a:r>
              <a:rPr lang="en-US" i="0" dirty="0"/>
              <a:t>   III </a:t>
            </a:r>
            <a:r>
              <a:rPr lang="en-US" i="0" dirty="0" err="1" smtClean="0"/>
              <a:t>generacije</a:t>
            </a:r>
            <a:r>
              <a:rPr lang="en-US" i="0" dirty="0" smtClean="0"/>
              <a:t>/</a:t>
            </a:r>
            <a:r>
              <a:rPr lang="en-US" i="0" dirty="0" err="1" smtClean="0"/>
              <a:t>makrolidi</a:t>
            </a:r>
            <a:r>
              <a:rPr lang="en-US" i="0" dirty="0" smtClean="0"/>
              <a:t> </a:t>
            </a:r>
            <a:r>
              <a:rPr lang="en-US" i="0" dirty="0" err="1"/>
              <a:t>ili</a:t>
            </a:r>
            <a:r>
              <a:rPr lang="en-US" i="0" dirty="0"/>
              <a:t> </a:t>
            </a:r>
            <a:r>
              <a:rPr lang="en-US" i="0" dirty="0" err="1" smtClean="0"/>
              <a:t>fluorohinoloni</a:t>
            </a:r>
            <a:r>
              <a:rPr lang="en-US" i="0" dirty="0" smtClean="0"/>
              <a:t>.</a:t>
            </a:r>
            <a:endParaRPr lang="x-none" i="0" dirty="0"/>
          </a:p>
          <a:p>
            <a:endParaRPr lang="en-US" i="0" dirty="0" smtClean="0"/>
          </a:p>
          <a:p>
            <a:pPr>
              <a:spcAft>
                <a:spcPts val="600"/>
              </a:spcAft>
            </a:pPr>
            <a:r>
              <a:rPr lang="en-US" i="0" dirty="0" smtClean="0">
                <a:solidFill>
                  <a:srgbClr val="FFFF99"/>
                </a:solidFill>
              </a:rPr>
              <a:t>III</a:t>
            </a:r>
            <a:r>
              <a:rPr lang="en-US" i="0" dirty="0">
                <a:solidFill>
                  <a:srgbClr val="FFFF99"/>
                </a:solidFill>
              </a:rPr>
              <a:t>. </a:t>
            </a:r>
            <a:r>
              <a:rPr lang="en-US" i="0" dirty="0" err="1">
                <a:solidFill>
                  <a:srgbClr val="FFFF99"/>
                </a:solidFill>
              </a:rPr>
              <a:t>Nozokomijalne</a:t>
            </a:r>
            <a:r>
              <a:rPr lang="en-US" i="0" dirty="0">
                <a:solidFill>
                  <a:srgbClr val="FFFF99"/>
                </a:solidFill>
              </a:rPr>
              <a:t> </a:t>
            </a:r>
            <a:r>
              <a:rPr lang="en-US" i="0" dirty="0" err="1">
                <a:solidFill>
                  <a:srgbClr val="FFFF99"/>
                </a:solidFill>
              </a:rPr>
              <a:t>pneumonije</a:t>
            </a:r>
            <a:r>
              <a:rPr lang="en-US" i="0" dirty="0">
                <a:solidFill>
                  <a:srgbClr val="FFFF99"/>
                </a:solidFill>
              </a:rPr>
              <a:t>(NP)</a:t>
            </a:r>
            <a:endParaRPr lang="x-none" i="0" dirty="0">
              <a:solidFill>
                <a:srgbClr val="FFFF99"/>
              </a:solidFill>
            </a:endParaRPr>
          </a:p>
          <a:p>
            <a:pPr marL="285750" lvl="0" indent="-285750">
              <a:buClr>
                <a:srgbClr val="FFFF00"/>
              </a:buClr>
              <a:buSzPct val="170000"/>
              <a:buFont typeface="Arial" pitchFamily="34" charset="0"/>
              <a:buChar char="•"/>
            </a:pPr>
            <a:r>
              <a:rPr lang="en-US" i="0" dirty="0" smtClean="0"/>
              <a:t>NP </a:t>
            </a:r>
            <a:r>
              <a:rPr lang="en-US" i="0" dirty="0"/>
              <a:t>(</a:t>
            </a:r>
            <a:r>
              <a:rPr lang="en-US" i="0" dirty="0" err="1"/>
              <a:t>manje</a:t>
            </a:r>
            <a:r>
              <a:rPr lang="en-US" i="0" dirty="0"/>
              <a:t> od 48</a:t>
            </a:r>
            <a:r>
              <a:rPr lang="en-US" i="0" baseline="30000" dirty="0"/>
              <a:t>h</a:t>
            </a:r>
            <a:r>
              <a:rPr lang="en-US" i="0" dirty="0"/>
              <a:t> od </a:t>
            </a:r>
            <a:r>
              <a:rPr lang="en-US" i="0" dirty="0" err="1"/>
              <a:t>prijema</a:t>
            </a:r>
            <a:r>
              <a:rPr lang="en-US" i="0" dirty="0"/>
              <a:t>): </a:t>
            </a:r>
            <a:r>
              <a:rPr lang="en-US" i="0" dirty="0" err="1"/>
              <a:t>terapija</a:t>
            </a:r>
            <a:r>
              <a:rPr lang="en-US" i="0" dirty="0"/>
              <a:t> </a:t>
            </a:r>
            <a:r>
              <a:rPr lang="en-US" i="0" dirty="0" err="1"/>
              <a:t>ista</a:t>
            </a:r>
            <a:r>
              <a:rPr lang="en-US" i="0" dirty="0"/>
              <a:t> </a:t>
            </a:r>
            <a:r>
              <a:rPr lang="en-US" i="0" dirty="0" err="1"/>
              <a:t>kao</a:t>
            </a:r>
            <a:r>
              <a:rPr lang="en-US" i="0" dirty="0"/>
              <a:t> </a:t>
            </a:r>
            <a:r>
              <a:rPr lang="en-US" i="0" dirty="0" err="1"/>
              <a:t>i</a:t>
            </a:r>
            <a:r>
              <a:rPr lang="en-US" i="0" dirty="0"/>
              <a:t> </a:t>
            </a:r>
            <a:r>
              <a:rPr lang="en-US" i="0" dirty="0" err="1"/>
              <a:t>kod</a:t>
            </a:r>
            <a:r>
              <a:rPr lang="en-US" i="0" dirty="0"/>
              <a:t> </a:t>
            </a:r>
            <a:r>
              <a:rPr lang="en-US" i="0" dirty="0" err="1"/>
              <a:t>vanbolničkih</a:t>
            </a:r>
            <a:r>
              <a:rPr lang="en-US" i="0" dirty="0"/>
              <a:t> </a:t>
            </a:r>
            <a:r>
              <a:rPr lang="en-US" i="0" dirty="0" err="1" smtClean="0"/>
              <a:t>pneum</a:t>
            </a:r>
            <a:r>
              <a:rPr lang="x-none" i="0" dirty="0" smtClean="0"/>
              <a:t>onija</a:t>
            </a:r>
            <a:r>
              <a:rPr lang="en-US" i="0" dirty="0" smtClean="0"/>
              <a:t>,</a:t>
            </a:r>
            <a:endParaRPr lang="x-none" i="0" dirty="0"/>
          </a:p>
          <a:p>
            <a:pPr marL="285750" lvl="0" indent="-285750">
              <a:buClr>
                <a:srgbClr val="FFFF00"/>
              </a:buClr>
              <a:buSzPct val="170000"/>
              <a:buFont typeface="Arial" pitchFamily="34" charset="0"/>
              <a:buChar char="•"/>
            </a:pPr>
            <a:r>
              <a:rPr lang="en-US" i="0" dirty="0"/>
              <a:t>NP (</a:t>
            </a:r>
            <a:r>
              <a:rPr lang="en-US" i="0" dirty="0" err="1"/>
              <a:t>nakon</a:t>
            </a:r>
            <a:r>
              <a:rPr lang="en-US" i="0" dirty="0"/>
              <a:t> 48</a:t>
            </a:r>
            <a:r>
              <a:rPr lang="en-US" i="0" baseline="30000" dirty="0"/>
              <a:t>h</a:t>
            </a:r>
            <a:r>
              <a:rPr lang="en-US" i="0" dirty="0"/>
              <a:t> od </a:t>
            </a:r>
            <a:r>
              <a:rPr lang="en-US" i="0" dirty="0" err="1"/>
              <a:t>prijema</a:t>
            </a:r>
            <a:r>
              <a:rPr lang="en-US" i="0" dirty="0"/>
              <a:t>): </a:t>
            </a:r>
            <a:r>
              <a:rPr lang="en-US" i="0" dirty="0" err="1"/>
              <a:t>antipseudomonas</a:t>
            </a:r>
            <a:r>
              <a:rPr lang="en-US" i="0" dirty="0"/>
              <a:t> </a:t>
            </a:r>
            <a:r>
              <a:rPr lang="en-US" i="0" dirty="0" err="1"/>
              <a:t>antibiotici</a:t>
            </a:r>
            <a:r>
              <a:rPr lang="en-US" i="0" dirty="0"/>
              <a:t> (</a:t>
            </a:r>
            <a:r>
              <a:rPr lang="en-US" i="0" dirty="0" err="1"/>
              <a:t>ceftazidim</a:t>
            </a:r>
            <a:r>
              <a:rPr lang="en-US" i="0" dirty="0"/>
              <a:t>, </a:t>
            </a:r>
            <a:r>
              <a:rPr lang="en-US" i="0" dirty="0" err="1"/>
              <a:t>cefepim</a:t>
            </a:r>
            <a:r>
              <a:rPr lang="en-US" i="0" dirty="0"/>
              <a:t>, </a:t>
            </a:r>
            <a:r>
              <a:rPr lang="en-US" i="0" dirty="0" err="1"/>
              <a:t>piperacilin</a:t>
            </a:r>
            <a:r>
              <a:rPr lang="en-US" i="0" dirty="0"/>
              <a:t>/</a:t>
            </a:r>
            <a:r>
              <a:rPr lang="en-US" i="0" dirty="0" err="1"/>
              <a:t>tazobaktam</a:t>
            </a:r>
            <a:r>
              <a:rPr lang="en-US" i="0" dirty="0"/>
              <a:t>, </a:t>
            </a:r>
            <a:r>
              <a:rPr lang="en-US" i="0" dirty="0" err="1"/>
              <a:t>karbapenemi</a:t>
            </a:r>
            <a:r>
              <a:rPr lang="en-US" i="0" dirty="0"/>
              <a:t>, </a:t>
            </a:r>
            <a:r>
              <a:rPr lang="en-US" i="0" dirty="0" err="1"/>
              <a:t>antipseudomonas</a:t>
            </a:r>
            <a:r>
              <a:rPr lang="en-US" i="0" dirty="0"/>
              <a:t> </a:t>
            </a:r>
            <a:r>
              <a:rPr lang="en-US" i="0" dirty="0" err="1"/>
              <a:t>fluorohinoloni</a:t>
            </a:r>
            <a:r>
              <a:rPr lang="en-US" i="0" dirty="0"/>
              <a:t>) + </a:t>
            </a:r>
            <a:r>
              <a:rPr lang="en-US" i="0" dirty="0" err="1"/>
              <a:t>lekovi</a:t>
            </a:r>
            <a:r>
              <a:rPr lang="en-US" i="0" dirty="0"/>
              <a:t> </a:t>
            </a:r>
            <a:r>
              <a:rPr lang="en-US" i="0" dirty="0" err="1"/>
              <a:t>za</a:t>
            </a:r>
            <a:r>
              <a:rPr lang="en-US" i="0" dirty="0"/>
              <a:t> MRSA (</a:t>
            </a:r>
            <a:r>
              <a:rPr lang="en-US" i="0" dirty="0" err="1"/>
              <a:t>vankomicin</a:t>
            </a:r>
            <a:r>
              <a:rPr lang="en-US" i="0" dirty="0"/>
              <a:t>, </a:t>
            </a:r>
            <a:r>
              <a:rPr lang="en-US" i="0" dirty="0" err="1"/>
              <a:t>linezolid</a:t>
            </a:r>
            <a:r>
              <a:rPr lang="en-US" i="0" dirty="0" smtClean="0"/>
              <a:t>,…).</a:t>
            </a:r>
            <a:endParaRPr lang="x-none" i="0" dirty="0"/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i="0" dirty="0" smtClean="0">
                <a:solidFill>
                  <a:srgbClr val="FFFF99"/>
                </a:solidFill>
              </a:rPr>
              <a:t>IV</a:t>
            </a:r>
            <a:r>
              <a:rPr lang="en-US" i="0" dirty="0">
                <a:solidFill>
                  <a:srgbClr val="FFFF99"/>
                </a:solidFill>
              </a:rPr>
              <a:t>. </a:t>
            </a:r>
            <a:r>
              <a:rPr lang="en-US" i="0" dirty="0" err="1">
                <a:solidFill>
                  <a:srgbClr val="FFFF99"/>
                </a:solidFill>
              </a:rPr>
              <a:t>Terapija</a:t>
            </a:r>
            <a:r>
              <a:rPr lang="en-US" i="0" dirty="0">
                <a:solidFill>
                  <a:srgbClr val="FFFF99"/>
                </a:solidFill>
              </a:rPr>
              <a:t> </a:t>
            </a:r>
            <a:r>
              <a:rPr lang="en-US" i="0" dirty="0" err="1">
                <a:solidFill>
                  <a:srgbClr val="FFFF99"/>
                </a:solidFill>
              </a:rPr>
              <a:t>gripa</a:t>
            </a:r>
            <a:endParaRPr lang="x-none" i="0" dirty="0">
              <a:solidFill>
                <a:srgbClr val="FFFF99"/>
              </a:solidFill>
            </a:endParaRPr>
          </a:p>
          <a:p>
            <a:pPr marL="285750" lvl="0" indent="-285750">
              <a:buClr>
                <a:srgbClr val="FFFF00"/>
              </a:buClr>
              <a:buSzPct val="170000"/>
              <a:buFont typeface="Arial" pitchFamily="34" charset="0"/>
              <a:buChar char="•"/>
            </a:pPr>
            <a:r>
              <a:rPr lang="en-US" i="0" dirty="0" err="1" smtClean="0"/>
              <a:t>Amantadin</a:t>
            </a:r>
            <a:r>
              <a:rPr lang="en-US" i="0" dirty="0" smtClean="0"/>
              <a:t> </a:t>
            </a:r>
            <a:r>
              <a:rPr lang="x-none" i="0" dirty="0" smtClean="0"/>
              <a:t>i</a:t>
            </a:r>
            <a:r>
              <a:rPr lang="en-US" i="0" dirty="0" smtClean="0"/>
              <a:t> </a:t>
            </a:r>
            <a:r>
              <a:rPr lang="en-US" i="0" dirty="0" err="1" smtClean="0"/>
              <a:t>rimantadin</a:t>
            </a:r>
            <a:r>
              <a:rPr lang="en-US" i="0" dirty="0" smtClean="0"/>
              <a:t>,</a:t>
            </a:r>
            <a:endParaRPr lang="x-none" i="0" dirty="0"/>
          </a:p>
          <a:p>
            <a:pPr marL="285750" lvl="0" indent="-285750">
              <a:buClr>
                <a:srgbClr val="FFFF00"/>
              </a:buClr>
              <a:buSzPct val="170000"/>
              <a:buFont typeface="Arial" pitchFamily="34" charset="0"/>
              <a:buChar char="•"/>
            </a:pPr>
            <a:r>
              <a:rPr lang="en-US" i="0" dirty="0" err="1"/>
              <a:t>Oseltamivir</a:t>
            </a:r>
            <a:r>
              <a:rPr lang="en-US" i="0" dirty="0"/>
              <a:t> </a:t>
            </a:r>
            <a:r>
              <a:rPr lang="x-none" i="0" dirty="0" smtClean="0"/>
              <a:t>i</a:t>
            </a:r>
            <a:r>
              <a:rPr lang="en-US" i="0" dirty="0" smtClean="0"/>
              <a:t> </a:t>
            </a:r>
            <a:r>
              <a:rPr lang="en-US" i="0" dirty="0" err="1" smtClean="0"/>
              <a:t>zanamivir</a:t>
            </a:r>
            <a:r>
              <a:rPr lang="en-US" i="0" dirty="0" smtClean="0"/>
              <a:t>,</a:t>
            </a:r>
            <a:endParaRPr lang="x-none" i="0" dirty="0"/>
          </a:p>
          <a:p>
            <a:pPr marL="285750" lvl="0" indent="-285750">
              <a:buClr>
                <a:srgbClr val="FFFF00"/>
              </a:buClr>
              <a:buSzPct val="170000"/>
              <a:buFont typeface="Arial" pitchFamily="34" charset="0"/>
              <a:buChar char="•"/>
            </a:pPr>
            <a:r>
              <a:rPr lang="en-US" i="0" dirty="0" err="1"/>
              <a:t>Peramivir</a:t>
            </a:r>
            <a:r>
              <a:rPr lang="en-US" i="0" dirty="0"/>
              <a:t>, </a:t>
            </a:r>
            <a:r>
              <a:rPr lang="en-US" i="0" dirty="0" smtClean="0"/>
              <a:t>l</a:t>
            </a:r>
            <a:r>
              <a:rPr lang="x-none" i="0" dirty="0" smtClean="0"/>
              <a:t>a</a:t>
            </a:r>
            <a:r>
              <a:rPr lang="en-US" i="0" dirty="0" smtClean="0"/>
              <a:t>n</a:t>
            </a:r>
            <a:r>
              <a:rPr lang="x-none" i="0" dirty="0" smtClean="0"/>
              <a:t>i</a:t>
            </a:r>
            <a:r>
              <a:rPr lang="en-US" i="0" dirty="0" err="1" smtClean="0"/>
              <a:t>namivir</a:t>
            </a:r>
            <a:r>
              <a:rPr lang="en-US" i="0" dirty="0"/>
              <a:t>, </a:t>
            </a:r>
            <a:r>
              <a:rPr lang="en-US" i="0" dirty="0" err="1" smtClean="0"/>
              <a:t>favirapir</a:t>
            </a:r>
            <a:r>
              <a:rPr lang="en-US" i="0" dirty="0" smtClean="0"/>
              <a:t>.</a:t>
            </a:r>
            <a:endParaRPr lang="x-none" i="0" dirty="0"/>
          </a:p>
        </p:txBody>
      </p:sp>
    </p:spTree>
    <p:extLst>
      <p:ext uri="{BB962C8B-B14F-4D97-AF65-F5344CB8AC3E}">
        <p14:creationId xmlns:p14="http://schemas.microsoft.com/office/powerpoint/2010/main" val="2231653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1"/>
          <p:cNvSpPr txBox="1">
            <a:spLocks/>
          </p:cNvSpPr>
          <p:nvPr/>
        </p:nvSpPr>
        <p:spPr>
          <a:xfrm>
            <a:off x="8460432" y="6492671"/>
            <a:ext cx="683568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i="1" kern="1200">
                <a:solidFill>
                  <a:schemeClr val="tx1"/>
                </a:solidFill>
                <a:latin typeface="Tahoma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i="1" kern="1200">
                <a:solidFill>
                  <a:schemeClr val="tx1"/>
                </a:solidFill>
                <a:latin typeface="Tahoma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i="1" kern="1200">
                <a:solidFill>
                  <a:schemeClr val="tx1"/>
                </a:solidFill>
                <a:latin typeface="Tahoma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i="1" kern="1200">
                <a:solidFill>
                  <a:schemeClr val="tx1"/>
                </a:solidFill>
                <a:latin typeface="Tahoma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i="1" kern="1200">
                <a:solidFill>
                  <a:schemeClr val="tx1"/>
                </a:solidFill>
                <a:latin typeface="Tahoma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i="1" kern="1200">
                <a:solidFill>
                  <a:schemeClr val="tx1"/>
                </a:solidFill>
                <a:latin typeface="Tahoma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i="1" kern="1200">
                <a:solidFill>
                  <a:schemeClr val="tx1"/>
                </a:solidFill>
                <a:latin typeface="Tahoma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i="1" kern="1200">
                <a:solidFill>
                  <a:schemeClr val="tx1"/>
                </a:solidFill>
                <a:latin typeface="Tahoma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i="1" kern="1200">
                <a:solidFill>
                  <a:schemeClr val="tx1"/>
                </a:solidFill>
                <a:latin typeface="Tahoma" charset="0"/>
                <a:ea typeface="+mn-ea"/>
                <a:cs typeface="+mn-cs"/>
              </a:defRPr>
            </a:lvl9pPr>
          </a:lstStyle>
          <a:p>
            <a:fld id="{8B473825-BB98-46D3-A343-54F2F9FF794F}" type="slidenum">
              <a:rPr lang="en-US" sz="1600" i="0" smtClean="0">
                <a:latin typeface="Calibri" pitchFamily="34" charset="0"/>
                <a:cs typeface="Calibri" pitchFamily="34" charset="0"/>
              </a:rPr>
              <a:pPr/>
              <a:t>12</a:t>
            </a:fld>
            <a:r>
              <a:rPr lang="en-US" sz="1600" i="0" dirty="0" smtClean="0">
                <a:latin typeface="Calibri" pitchFamily="34" charset="0"/>
                <a:cs typeface="Calibri" pitchFamily="34" charset="0"/>
              </a:rPr>
              <a:t>/</a:t>
            </a:r>
            <a:r>
              <a:rPr lang="x-none" sz="1600" i="0" dirty="0" smtClean="0">
                <a:latin typeface="Calibri" pitchFamily="34" charset="0"/>
                <a:cs typeface="Calibri" pitchFamily="34" charset="0"/>
              </a:rPr>
              <a:t>35</a:t>
            </a:r>
            <a:endParaRPr lang="en-US" sz="1600" i="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187624" y="836712"/>
            <a:ext cx="7200800" cy="677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i="0" spc="300" dirty="0">
                <a:solidFill>
                  <a:srgbClr val="FFFF00"/>
                </a:solidFill>
              </a:rPr>
              <a:t>BAKTERIJEMIJA I </a:t>
            </a:r>
            <a:r>
              <a:rPr lang="en-US" sz="2000" b="1" i="0" spc="300" dirty="0" smtClean="0">
                <a:solidFill>
                  <a:srgbClr val="FFFF00"/>
                </a:solidFill>
              </a:rPr>
              <a:t>SEPS</a:t>
            </a:r>
            <a:r>
              <a:rPr lang="x-none" sz="2000" b="1" i="0" spc="300" dirty="0" smtClean="0">
                <a:solidFill>
                  <a:srgbClr val="FFFF00"/>
                </a:solidFill>
              </a:rPr>
              <a:t>A</a:t>
            </a:r>
            <a:endParaRPr lang="x-none" i="0" dirty="0">
              <a:solidFill>
                <a:srgbClr val="FF0000"/>
              </a:solidFill>
            </a:endParaRPr>
          </a:p>
          <a:p>
            <a:r>
              <a:rPr lang="en-US" i="0" dirty="0"/>
              <a:t> </a:t>
            </a:r>
            <a:endParaRPr lang="x-none" i="0" dirty="0"/>
          </a:p>
        </p:txBody>
      </p:sp>
      <p:grpSp>
        <p:nvGrpSpPr>
          <p:cNvPr id="16" name="Group 15"/>
          <p:cNvGrpSpPr/>
          <p:nvPr/>
        </p:nvGrpSpPr>
        <p:grpSpPr>
          <a:xfrm>
            <a:off x="1763688" y="2132856"/>
            <a:ext cx="6331102" cy="4063007"/>
            <a:chOff x="2485856" y="2132856"/>
            <a:chExt cx="6331102" cy="4063007"/>
          </a:xfrm>
        </p:grpSpPr>
        <p:sp>
          <p:nvSpPr>
            <p:cNvPr id="5" name="Freeform 4"/>
            <p:cNvSpPr/>
            <p:nvPr/>
          </p:nvSpPr>
          <p:spPr>
            <a:xfrm>
              <a:off x="6991333" y="3762457"/>
              <a:ext cx="1825625" cy="912812"/>
            </a:xfrm>
            <a:custGeom>
              <a:avLst/>
              <a:gdLst>
                <a:gd name="connsiteX0" fmla="*/ 0 w 1825625"/>
                <a:gd name="connsiteY0" fmla="*/ 91281 h 912812"/>
                <a:gd name="connsiteX1" fmla="*/ 91281 w 1825625"/>
                <a:gd name="connsiteY1" fmla="*/ 0 h 912812"/>
                <a:gd name="connsiteX2" fmla="*/ 1734344 w 1825625"/>
                <a:gd name="connsiteY2" fmla="*/ 0 h 912812"/>
                <a:gd name="connsiteX3" fmla="*/ 1825625 w 1825625"/>
                <a:gd name="connsiteY3" fmla="*/ 91281 h 912812"/>
                <a:gd name="connsiteX4" fmla="*/ 1825625 w 1825625"/>
                <a:gd name="connsiteY4" fmla="*/ 821531 h 912812"/>
                <a:gd name="connsiteX5" fmla="*/ 1734344 w 1825625"/>
                <a:gd name="connsiteY5" fmla="*/ 912812 h 912812"/>
                <a:gd name="connsiteX6" fmla="*/ 91281 w 1825625"/>
                <a:gd name="connsiteY6" fmla="*/ 912812 h 912812"/>
                <a:gd name="connsiteX7" fmla="*/ 0 w 1825625"/>
                <a:gd name="connsiteY7" fmla="*/ 821531 h 912812"/>
                <a:gd name="connsiteX8" fmla="*/ 0 w 1825625"/>
                <a:gd name="connsiteY8" fmla="*/ 91281 h 9128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825625" h="912812">
                  <a:moveTo>
                    <a:pt x="0" y="91281"/>
                  </a:moveTo>
                  <a:cubicBezTo>
                    <a:pt x="0" y="40868"/>
                    <a:pt x="40868" y="0"/>
                    <a:pt x="91281" y="0"/>
                  </a:cubicBezTo>
                  <a:lnTo>
                    <a:pt x="1734344" y="0"/>
                  </a:lnTo>
                  <a:cubicBezTo>
                    <a:pt x="1784757" y="0"/>
                    <a:pt x="1825625" y="40868"/>
                    <a:pt x="1825625" y="91281"/>
                  </a:cubicBezTo>
                  <a:lnTo>
                    <a:pt x="1825625" y="821531"/>
                  </a:lnTo>
                  <a:cubicBezTo>
                    <a:pt x="1825625" y="871944"/>
                    <a:pt x="1784757" y="912812"/>
                    <a:pt x="1734344" y="912812"/>
                  </a:cubicBezTo>
                  <a:lnTo>
                    <a:pt x="91281" y="912812"/>
                  </a:lnTo>
                  <a:cubicBezTo>
                    <a:pt x="40868" y="912812"/>
                    <a:pt x="0" y="871944"/>
                    <a:pt x="0" y="821531"/>
                  </a:cubicBezTo>
                  <a:lnTo>
                    <a:pt x="0" y="91281"/>
                  </a:ln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42610" tIns="42610" rIns="42610" bIns="42610" numCol="1" spcCol="1270" anchor="ctr" anchorCtr="0">
              <a:noAutofit/>
            </a:bodyPr>
            <a:lstStyle/>
            <a:p>
              <a:pPr lvl="0" algn="ctr" defTabSz="1111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x-none" sz="2500" b="1" kern="1200" dirty="0" smtClean="0">
                  <a:solidFill>
                    <a:srgbClr val="FFFF00"/>
                  </a:solidFill>
                </a:rPr>
                <a:t>SEPSA</a:t>
              </a:r>
            </a:p>
            <a:p>
              <a:pPr lvl="0" algn="ctr" defTabSz="1111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x-none" sz="2500" b="1" dirty="0" smtClean="0">
                  <a:solidFill>
                    <a:srgbClr val="FFFF00"/>
                  </a:solidFill>
                </a:rPr>
                <a:t>„</a:t>
              </a:r>
              <a:r>
                <a:rPr lang="x-none" sz="2500" b="1" kern="1200" dirty="0" smtClean="0">
                  <a:solidFill>
                    <a:srgbClr val="FFFF00"/>
                  </a:solidFill>
                </a:rPr>
                <a:t>SIRS“</a:t>
              </a:r>
              <a:endParaRPr lang="en-US" sz="2500" b="1" kern="1200" dirty="0">
                <a:solidFill>
                  <a:srgbClr val="FFFF00"/>
                </a:solidFill>
              </a:endParaRPr>
            </a:p>
          </p:txBody>
        </p:sp>
        <p:sp>
          <p:nvSpPr>
            <p:cNvPr id="8" name="Freeform 7"/>
            <p:cNvSpPr/>
            <p:nvPr/>
          </p:nvSpPr>
          <p:spPr>
            <a:xfrm>
              <a:off x="2485856" y="2132856"/>
              <a:ext cx="3708830" cy="912812"/>
            </a:xfrm>
            <a:custGeom>
              <a:avLst/>
              <a:gdLst>
                <a:gd name="connsiteX0" fmla="*/ 0 w 3708830"/>
                <a:gd name="connsiteY0" fmla="*/ 91281 h 912812"/>
                <a:gd name="connsiteX1" fmla="*/ 91281 w 3708830"/>
                <a:gd name="connsiteY1" fmla="*/ 0 h 912812"/>
                <a:gd name="connsiteX2" fmla="*/ 3617549 w 3708830"/>
                <a:gd name="connsiteY2" fmla="*/ 0 h 912812"/>
                <a:gd name="connsiteX3" fmla="*/ 3708830 w 3708830"/>
                <a:gd name="connsiteY3" fmla="*/ 91281 h 912812"/>
                <a:gd name="connsiteX4" fmla="*/ 3708830 w 3708830"/>
                <a:gd name="connsiteY4" fmla="*/ 821531 h 912812"/>
                <a:gd name="connsiteX5" fmla="*/ 3617549 w 3708830"/>
                <a:gd name="connsiteY5" fmla="*/ 912812 h 912812"/>
                <a:gd name="connsiteX6" fmla="*/ 91281 w 3708830"/>
                <a:gd name="connsiteY6" fmla="*/ 912812 h 912812"/>
                <a:gd name="connsiteX7" fmla="*/ 0 w 3708830"/>
                <a:gd name="connsiteY7" fmla="*/ 821531 h 912812"/>
                <a:gd name="connsiteX8" fmla="*/ 0 w 3708830"/>
                <a:gd name="connsiteY8" fmla="*/ 91281 h 9128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708830" h="912812">
                  <a:moveTo>
                    <a:pt x="0" y="91281"/>
                  </a:moveTo>
                  <a:cubicBezTo>
                    <a:pt x="0" y="40868"/>
                    <a:pt x="40868" y="0"/>
                    <a:pt x="91281" y="0"/>
                  </a:cubicBezTo>
                  <a:lnTo>
                    <a:pt x="3617549" y="0"/>
                  </a:lnTo>
                  <a:cubicBezTo>
                    <a:pt x="3667962" y="0"/>
                    <a:pt x="3708830" y="40868"/>
                    <a:pt x="3708830" y="91281"/>
                  </a:cubicBezTo>
                  <a:lnTo>
                    <a:pt x="3708830" y="821531"/>
                  </a:lnTo>
                  <a:cubicBezTo>
                    <a:pt x="3708830" y="871944"/>
                    <a:pt x="3667962" y="912812"/>
                    <a:pt x="3617549" y="912812"/>
                  </a:cubicBezTo>
                  <a:lnTo>
                    <a:pt x="91281" y="912812"/>
                  </a:lnTo>
                  <a:cubicBezTo>
                    <a:pt x="40868" y="912812"/>
                    <a:pt x="0" y="871944"/>
                    <a:pt x="0" y="821531"/>
                  </a:cubicBezTo>
                  <a:lnTo>
                    <a:pt x="0" y="91281"/>
                  </a:ln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43880" tIns="43880" rIns="43880" bIns="43880" numCol="1" spcCol="1270" anchor="ctr" anchorCtr="0">
              <a:noAutofit/>
            </a:bodyPr>
            <a:lstStyle/>
            <a:p>
              <a:pPr lvl="0" algn="ctr" defTabSz="12001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x-none" sz="2700" kern="1200" dirty="0" smtClean="0"/>
                <a:t>Infekcije pluća</a:t>
              </a:r>
              <a:endParaRPr lang="en-US" sz="2700" kern="1200" dirty="0"/>
            </a:p>
          </p:txBody>
        </p:sp>
        <p:sp>
          <p:nvSpPr>
            <p:cNvPr id="10" name="Freeform 9"/>
            <p:cNvSpPr/>
            <p:nvPr/>
          </p:nvSpPr>
          <p:spPr>
            <a:xfrm>
              <a:off x="2519358" y="3183582"/>
              <a:ext cx="3708830" cy="912812"/>
            </a:xfrm>
            <a:custGeom>
              <a:avLst/>
              <a:gdLst>
                <a:gd name="connsiteX0" fmla="*/ 0 w 3708830"/>
                <a:gd name="connsiteY0" fmla="*/ 91281 h 912812"/>
                <a:gd name="connsiteX1" fmla="*/ 91281 w 3708830"/>
                <a:gd name="connsiteY1" fmla="*/ 0 h 912812"/>
                <a:gd name="connsiteX2" fmla="*/ 3617549 w 3708830"/>
                <a:gd name="connsiteY2" fmla="*/ 0 h 912812"/>
                <a:gd name="connsiteX3" fmla="*/ 3708830 w 3708830"/>
                <a:gd name="connsiteY3" fmla="*/ 91281 h 912812"/>
                <a:gd name="connsiteX4" fmla="*/ 3708830 w 3708830"/>
                <a:gd name="connsiteY4" fmla="*/ 821531 h 912812"/>
                <a:gd name="connsiteX5" fmla="*/ 3617549 w 3708830"/>
                <a:gd name="connsiteY5" fmla="*/ 912812 h 912812"/>
                <a:gd name="connsiteX6" fmla="*/ 91281 w 3708830"/>
                <a:gd name="connsiteY6" fmla="*/ 912812 h 912812"/>
                <a:gd name="connsiteX7" fmla="*/ 0 w 3708830"/>
                <a:gd name="connsiteY7" fmla="*/ 821531 h 912812"/>
                <a:gd name="connsiteX8" fmla="*/ 0 w 3708830"/>
                <a:gd name="connsiteY8" fmla="*/ 91281 h 9128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708830" h="912812">
                  <a:moveTo>
                    <a:pt x="0" y="91281"/>
                  </a:moveTo>
                  <a:cubicBezTo>
                    <a:pt x="0" y="40868"/>
                    <a:pt x="40868" y="0"/>
                    <a:pt x="91281" y="0"/>
                  </a:cubicBezTo>
                  <a:lnTo>
                    <a:pt x="3617549" y="0"/>
                  </a:lnTo>
                  <a:cubicBezTo>
                    <a:pt x="3667962" y="0"/>
                    <a:pt x="3708830" y="40868"/>
                    <a:pt x="3708830" y="91281"/>
                  </a:cubicBezTo>
                  <a:lnTo>
                    <a:pt x="3708830" y="821531"/>
                  </a:lnTo>
                  <a:cubicBezTo>
                    <a:pt x="3708830" y="871944"/>
                    <a:pt x="3667962" y="912812"/>
                    <a:pt x="3617549" y="912812"/>
                  </a:cubicBezTo>
                  <a:lnTo>
                    <a:pt x="91281" y="912812"/>
                  </a:lnTo>
                  <a:cubicBezTo>
                    <a:pt x="40868" y="912812"/>
                    <a:pt x="0" y="871944"/>
                    <a:pt x="0" y="821531"/>
                  </a:cubicBezTo>
                  <a:lnTo>
                    <a:pt x="0" y="91281"/>
                  </a:ln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43245" tIns="43245" rIns="43245" bIns="43245" numCol="1" spcCol="1270" anchor="ctr" anchorCtr="0">
              <a:noAutofit/>
            </a:bodyPr>
            <a:lstStyle/>
            <a:p>
              <a:pPr lvl="0" algn="ctr" defTabSz="11557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x-none" sz="2600" kern="1200" dirty="0" smtClean="0"/>
                <a:t>Infekcije trbušne duplje</a:t>
              </a:r>
              <a:endParaRPr lang="en-US" sz="2600" kern="1200" dirty="0"/>
            </a:p>
          </p:txBody>
        </p:sp>
        <p:sp>
          <p:nvSpPr>
            <p:cNvPr id="12" name="Freeform 11"/>
            <p:cNvSpPr/>
            <p:nvPr/>
          </p:nvSpPr>
          <p:spPr>
            <a:xfrm>
              <a:off x="2519358" y="4233316"/>
              <a:ext cx="3708830" cy="912812"/>
            </a:xfrm>
            <a:custGeom>
              <a:avLst/>
              <a:gdLst>
                <a:gd name="connsiteX0" fmla="*/ 0 w 3708830"/>
                <a:gd name="connsiteY0" fmla="*/ 91281 h 912812"/>
                <a:gd name="connsiteX1" fmla="*/ 91281 w 3708830"/>
                <a:gd name="connsiteY1" fmla="*/ 0 h 912812"/>
                <a:gd name="connsiteX2" fmla="*/ 3617549 w 3708830"/>
                <a:gd name="connsiteY2" fmla="*/ 0 h 912812"/>
                <a:gd name="connsiteX3" fmla="*/ 3708830 w 3708830"/>
                <a:gd name="connsiteY3" fmla="*/ 91281 h 912812"/>
                <a:gd name="connsiteX4" fmla="*/ 3708830 w 3708830"/>
                <a:gd name="connsiteY4" fmla="*/ 821531 h 912812"/>
                <a:gd name="connsiteX5" fmla="*/ 3617549 w 3708830"/>
                <a:gd name="connsiteY5" fmla="*/ 912812 h 912812"/>
                <a:gd name="connsiteX6" fmla="*/ 91281 w 3708830"/>
                <a:gd name="connsiteY6" fmla="*/ 912812 h 912812"/>
                <a:gd name="connsiteX7" fmla="*/ 0 w 3708830"/>
                <a:gd name="connsiteY7" fmla="*/ 821531 h 912812"/>
                <a:gd name="connsiteX8" fmla="*/ 0 w 3708830"/>
                <a:gd name="connsiteY8" fmla="*/ 91281 h 9128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708830" h="912812">
                  <a:moveTo>
                    <a:pt x="0" y="91281"/>
                  </a:moveTo>
                  <a:cubicBezTo>
                    <a:pt x="0" y="40868"/>
                    <a:pt x="40868" y="0"/>
                    <a:pt x="91281" y="0"/>
                  </a:cubicBezTo>
                  <a:lnTo>
                    <a:pt x="3617549" y="0"/>
                  </a:lnTo>
                  <a:cubicBezTo>
                    <a:pt x="3667962" y="0"/>
                    <a:pt x="3708830" y="40868"/>
                    <a:pt x="3708830" y="91281"/>
                  </a:cubicBezTo>
                  <a:lnTo>
                    <a:pt x="3708830" y="821531"/>
                  </a:lnTo>
                  <a:cubicBezTo>
                    <a:pt x="3708830" y="871944"/>
                    <a:pt x="3667962" y="912812"/>
                    <a:pt x="3617549" y="912812"/>
                  </a:cubicBezTo>
                  <a:lnTo>
                    <a:pt x="91281" y="912812"/>
                  </a:lnTo>
                  <a:cubicBezTo>
                    <a:pt x="40868" y="912812"/>
                    <a:pt x="0" y="871944"/>
                    <a:pt x="0" y="821531"/>
                  </a:cubicBezTo>
                  <a:lnTo>
                    <a:pt x="0" y="91281"/>
                  </a:ln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42610" tIns="42610" rIns="42610" bIns="42610" numCol="1" spcCol="1270" anchor="ctr" anchorCtr="0">
              <a:noAutofit/>
            </a:bodyPr>
            <a:lstStyle/>
            <a:p>
              <a:pPr lvl="0" algn="ctr" defTabSz="1111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x-none" sz="2500" kern="1200" dirty="0" smtClean="0"/>
                <a:t>Infekcije mokraćnih puteva</a:t>
              </a:r>
              <a:endParaRPr lang="en-US" sz="2500" kern="1200" dirty="0"/>
            </a:p>
          </p:txBody>
        </p:sp>
        <p:grpSp>
          <p:nvGrpSpPr>
            <p:cNvPr id="15" name="Group 14"/>
            <p:cNvGrpSpPr/>
            <p:nvPr/>
          </p:nvGrpSpPr>
          <p:grpSpPr>
            <a:xfrm flipH="1">
              <a:off x="6164757" y="2573788"/>
              <a:ext cx="899305" cy="3319055"/>
              <a:chOff x="1704580" y="2500948"/>
              <a:chExt cx="899305" cy="3319055"/>
            </a:xfrm>
          </p:grpSpPr>
          <p:sp>
            <p:nvSpPr>
              <p:cNvPr id="6" name="Freeform 5"/>
              <p:cNvSpPr/>
              <p:nvPr/>
            </p:nvSpPr>
            <p:spPr>
              <a:xfrm rot="17756831">
                <a:off x="1296333" y="3356844"/>
                <a:ext cx="1752221" cy="40429"/>
              </a:xfrm>
              <a:custGeom>
                <a:avLst/>
                <a:gdLst>
                  <a:gd name="connsiteX0" fmla="*/ 0 w 1752221"/>
                  <a:gd name="connsiteY0" fmla="*/ 20214 h 40429"/>
                  <a:gd name="connsiteX1" fmla="*/ 1752221 w 1752221"/>
                  <a:gd name="connsiteY1" fmla="*/ 20214 h 404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752221" h="40429">
                    <a:moveTo>
                      <a:pt x="0" y="20214"/>
                    </a:moveTo>
                    <a:lnTo>
                      <a:pt x="1752221" y="20214"/>
                    </a:lnTo>
                  </a:path>
                </a:pathLst>
              </a:custGeom>
              <a:noFill/>
            </p:spPr>
            <p:style>
              <a:lnRef idx="2">
                <a:schemeClr val="accent1">
                  <a:shade val="60000"/>
                  <a:hueOff val="0"/>
                  <a:satOff val="0"/>
                  <a:lumOff val="0"/>
                  <a:alphaOff val="0"/>
                </a:schemeClr>
              </a:lnRef>
              <a:fillRef idx="0">
                <a:scrgbClr r="0" g="0" b="0"/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tx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spcFirstLastPara="0" vert="horz" wrap="square" lIns="845004" tIns="-23591" rIns="845005" bIns="-23592" numCol="1" spcCol="1270" anchor="ctr" anchorCtr="0">
                <a:noAutofit/>
              </a:bodyPr>
              <a:lstStyle/>
              <a:p>
                <a:pPr lvl="0" algn="ctr" defTabSz="2667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endParaRPr lang="en-US" sz="600" kern="1200"/>
              </a:p>
            </p:txBody>
          </p:sp>
          <p:sp>
            <p:nvSpPr>
              <p:cNvPr id="9" name="Freeform 8"/>
              <p:cNvSpPr/>
              <p:nvPr/>
            </p:nvSpPr>
            <p:spPr>
              <a:xfrm rot="19457599">
                <a:off x="1704580" y="3882207"/>
                <a:ext cx="899305" cy="40429"/>
              </a:xfrm>
              <a:custGeom>
                <a:avLst/>
                <a:gdLst>
                  <a:gd name="connsiteX0" fmla="*/ 0 w 899305"/>
                  <a:gd name="connsiteY0" fmla="*/ 20214 h 40429"/>
                  <a:gd name="connsiteX1" fmla="*/ 899305 w 899305"/>
                  <a:gd name="connsiteY1" fmla="*/ 20214 h 404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899305" h="40429">
                    <a:moveTo>
                      <a:pt x="0" y="20214"/>
                    </a:moveTo>
                    <a:lnTo>
                      <a:pt x="899305" y="20214"/>
                    </a:lnTo>
                  </a:path>
                </a:pathLst>
              </a:custGeom>
              <a:noFill/>
            </p:spPr>
            <p:style>
              <a:lnRef idx="2">
                <a:schemeClr val="accent1">
                  <a:shade val="60000"/>
                  <a:hueOff val="0"/>
                  <a:satOff val="0"/>
                  <a:lumOff val="0"/>
                  <a:alphaOff val="0"/>
                </a:schemeClr>
              </a:lnRef>
              <a:fillRef idx="0">
                <a:scrgbClr r="0" g="0" b="0"/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tx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spcFirstLastPara="0" vert="horz" wrap="square" lIns="439869" tIns="-2268" rIns="439870" bIns="-2269" numCol="1" spcCol="1270" anchor="ctr" anchorCtr="0">
                <a:noAutofit/>
              </a:bodyPr>
              <a:lstStyle/>
              <a:p>
                <a:pPr lvl="0" algn="ctr" defTabSz="2222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endParaRPr lang="en-US" sz="500" kern="1200"/>
              </a:p>
            </p:txBody>
          </p:sp>
          <p:sp>
            <p:nvSpPr>
              <p:cNvPr id="11" name="Freeform 10"/>
              <p:cNvSpPr/>
              <p:nvPr/>
            </p:nvSpPr>
            <p:spPr>
              <a:xfrm rot="2142401">
                <a:off x="1704580" y="4407074"/>
                <a:ext cx="899305" cy="40429"/>
              </a:xfrm>
              <a:custGeom>
                <a:avLst/>
                <a:gdLst>
                  <a:gd name="connsiteX0" fmla="*/ 0 w 899305"/>
                  <a:gd name="connsiteY0" fmla="*/ 20214 h 40429"/>
                  <a:gd name="connsiteX1" fmla="*/ 899305 w 899305"/>
                  <a:gd name="connsiteY1" fmla="*/ 20214 h 404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899305" h="40429">
                    <a:moveTo>
                      <a:pt x="0" y="20214"/>
                    </a:moveTo>
                    <a:lnTo>
                      <a:pt x="899305" y="20214"/>
                    </a:lnTo>
                  </a:path>
                </a:pathLst>
              </a:custGeom>
              <a:noFill/>
            </p:spPr>
            <p:style>
              <a:lnRef idx="2">
                <a:schemeClr val="accent1">
                  <a:shade val="60000"/>
                  <a:hueOff val="0"/>
                  <a:satOff val="0"/>
                  <a:lumOff val="0"/>
                  <a:alphaOff val="0"/>
                </a:schemeClr>
              </a:lnRef>
              <a:fillRef idx="0">
                <a:scrgbClr r="0" g="0" b="0"/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tx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spcFirstLastPara="0" vert="horz" wrap="square" lIns="439870" tIns="-2269" rIns="439869" bIns="-2268" numCol="1" spcCol="1270" anchor="ctr" anchorCtr="0">
                <a:noAutofit/>
              </a:bodyPr>
              <a:lstStyle/>
              <a:p>
                <a:pPr lvl="0" algn="ctr" defTabSz="2222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endParaRPr lang="en-US" sz="500" kern="1200"/>
              </a:p>
            </p:txBody>
          </p:sp>
          <p:sp>
            <p:nvSpPr>
              <p:cNvPr id="13" name="Freeform 12"/>
              <p:cNvSpPr/>
              <p:nvPr/>
            </p:nvSpPr>
            <p:spPr>
              <a:xfrm rot="3907178">
                <a:off x="1286386" y="4931941"/>
                <a:ext cx="1735694" cy="40429"/>
              </a:xfrm>
              <a:custGeom>
                <a:avLst/>
                <a:gdLst>
                  <a:gd name="connsiteX0" fmla="*/ 0 w 1735694"/>
                  <a:gd name="connsiteY0" fmla="*/ 20214 h 40429"/>
                  <a:gd name="connsiteX1" fmla="*/ 1735694 w 1735694"/>
                  <a:gd name="connsiteY1" fmla="*/ 20214 h 404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735694" h="40429">
                    <a:moveTo>
                      <a:pt x="0" y="20214"/>
                    </a:moveTo>
                    <a:lnTo>
                      <a:pt x="1735694" y="20214"/>
                    </a:lnTo>
                  </a:path>
                </a:pathLst>
              </a:custGeom>
              <a:noFill/>
            </p:spPr>
            <p:style>
              <a:lnRef idx="2">
                <a:schemeClr val="accent1">
                  <a:shade val="60000"/>
                  <a:hueOff val="0"/>
                  <a:satOff val="0"/>
                  <a:lumOff val="0"/>
                  <a:alphaOff val="0"/>
                </a:schemeClr>
              </a:lnRef>
              <a:fillRef idx="0">
                <a:scrgbClr r="0" g="0" b="0"/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tx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spcFirstLastPara="0" vert="horz" wrap="square" lIns="837155" tIns="-23178" rIns="837154" bIns="-23178" numCol="1" spcCol="1270" anchor="ctr" anchorCtr="0">
                <a:noAutofit/>
              </a:bodyPr>
              <a:lstStyle/>
              <a:p>
                <a:pPr lvl="0" algn="ctr" defTabSz="2667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endParaRPr lang="en-US" sz="600" kern="1200"/>
              </a:p>
            </p:txBody>
          </p:sp>
        </p:grpSp>
        <p:sp>
          <p:nvSpPr>
            <p:cNvPr id="14" name="Freeform 13"/>
            <p:cNvSpPr/>
            <p:nvPr/>
          </p:nvSpPr>
          <p:spPr>
            <a:xfrm>
              <a:off x="2519358" y="5283051"/>
              <a:ext cx="3708830" cy="912812"/>
            </a:xfrm>
            <a:custGeom>
              <a:avLst/>
              <a:gdLst>
                <a:gd name="connsiteX0" fmla="*/ 0 w 3708830"/>
                <a:gd name="connsiteY0" fmla="*/ 91281 h 912812"/>
                <a:gd name="connsiteX1" fmla="*/ 91281 w 3708830"/>
                <a:gd name="connsiteY1" fmla="*/ 0 h 912812"/>
                <a:gd name="connsiteX2" fmla="*/ 3617549 w 3708830"/>
                <a:gd name="connsiteY2" fmla="*/ 0 h 912812"/>
                <a:gd name="connsiteX3" fmla="*/ 3708830 w 3708830"/>
                <a:gd name="connsiteY3" fmla="*/ 91281 h 912812"/>
                <a:gd name="connsiteX4" fmla="*/ 3708830 w 3708830"/>
                <a:gd name="connsiteY4" fmla="*/ 821531 h 912812"/>
                <a:gd name="connsiteX5" fmla="*/ 3617549 w 3708830"/>
                <a:gd name="connsiteY5" fmla="*/ 912812 h 912812"/>
                <a:gd name="connsiteX6" fmla="*/ 91281 w 3708830"/>
                <a:gd name="connsiteY6" fmla="*/ 912812 h 912812"/>
                <a:gd name="connsiteX7" fmla="*/ 0 w 3708830"/>
                <a:gd name="connsiteY7" fmla="*/ 821531 h 912812"/>
                <a:gd name="connsiteX8" fmla="*/ 0 w 3708830"/>
                <a:gd name="connsiteY8" fmla="*/ 91281 h 9128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708830" h="912812">
                  <a:moveTo>
                    <a:pt x="0" y="91281"/>
                  </a:moveTo>
                  <a:cubicBezTo>
                    <a:pt x="0" y="40868"/>
                    <a:pt x="40868" y="0"/>
                    <a:pt x="91281" y="0"/>
                  </a:cubicBezTo>
                  <a:lnTo>
                    <a:pt x="3617549" y="0"/>
                  </a:lnTo>
                  <a:cubicBezTo>
                    <a:pt x="3667962" y="0"/>
                    <a:pt x="3708830" y="40868"/>
                    <a:pt x="3708830" y="91281"/>
                  </a:cubicBezTo>
                  <a:lnTo>
                    <a:pt x="3708830" y="821531"/>
                  </a:lnTo>
                  <a:cubicBezTo>
                    <a:pt x="3708830" y="871944"/>
                    <a:pt x="3667962" y="912812"/>
                    <a:pt x="3617549" y="912812"/>
                  </a:cubicBezTo>
                  <a:lnTo>
                    <a:pt x="91281" y="912812"/>
                  </a:lnTo>
                  <a:cubicBezTo>
                    <a:pt x="40868" y="912812"/>
                    <a:pt x="0" y="871944"/>
                    <a:pt x="0" y="821531"/>
                  </a:cubicBezTo>
                  <a:lnTo>
                    <a:pt x="0" y="91281"/>
                  </a:ln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42610" tIns="42610" rIns="42610" bIns="42610" numCol="1" spcCol="1270" anchor="ctr" anchorCtr="0">
              <a:noAutofit/>
            </a:bodyPr>
            <a:lstStyle/>
            <a:p>
              <a:pPr lvl="0" algn="ctr" defTabSz="1111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x-none" sz="2500" kern="1200" dirty="0" smtClean="0"/>
                <a:t>Infekcije hirurške rane</a:t>
              </a:r>
              <a:endParaRPr lang="en-US" sz="2500" kern="1200" dirty="0"/>
            </a:p>
          </p:txBody>
        </p:sp>
      </p:grpSp>
    </p:spTree>
    <p:extLst>
      <p:ext uri="{BB962C8B-B14F-4D97-AF65-F5344CB8AC3E}">
        <p14:creationId xmlns:p14="http://schemas.microsoft.com/office/powerpoint/2010/main" val="3232770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ed Rectangle 5"/>
          <p:cNvSpPr/>
          <p:nvPr/>
        </p:nvSpPr>
        <p:spPr bwMode="auto">
          <a:xfrm>
            <a:off x="2987824" y="2743692"/>
            <a:ext cx="3672408" cy="1512168"/>
          </a:xfrm>
          <a:prstGeom prst="roundRect">
            <a:avLst/>
          </a:prstGeom>
          <a:solidFill>
            <a:srgbClr val="00FFCC"/>
          </a:solidFill>
          <a:ln>
            <a:headEnd type="none" w="med" len="med"/>
            <a:tailEnd type="none" w="med" len="med"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x-none" sz="1800" b="1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latin typeface="Tahoma" pitchFamily="34" charset="0"/>
              </a:rPr>
              <a:t>Temperatura ili </a:t>
            </a:r>
            <a:r>
              <a:rPr kumimoji="0" lang="x-none" sz="1800" b="1" i="0" u="none" strike="noStrike" cap="none" normalizeH="0" baseline="0" dirty="0" err="1" smtClean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latin typeface="Tahoma" pitchFamily="34" charset="0"/>
              </a:rPr>
              <a:t>hipotermija</a:t>
            </a:r>
            <a:r>
              <a:rPr kumimoji="0" lang="x-none" sz="1800" b="1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latin typeface="Tahoma" pitchFamily="34" charset="0"/>
              </a:rPr>
              <a:t>?</a:t>
            </a:r>
          </a:p>
          <a:p>
            <a:pPr marL="0" marR="0" indent="0" algn="ctr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x-none" b="1" i="0" dirty="0" err="1" smtClean="0">
                <a:solidFill>
                  <a:schemeClr val="bg1">
                    <a:lumMod val="75000"/>
                  </a:schemeClr>
                </a:solidFill>
                <a:latin typeface="Tahoma" pitchFamily="34" charset="0"/>
              </a:rPr>
              <a:t>Tahikardija</a:t>
            </a:r>
            <a:r>
              <a:rPr lang="x-none" b="1" i="0" dirty="0" smtClean="0">
                <a:solidFill>
                  <a:schemeClr val="bg1">
                    <a:lumMod val="75000"/>
                  </a:schemeClr>
                </a:solidFill>
                <a:latin typeface="Tahoma" pitchFamily="34" charset="0"/>
              </a:rPr>
              <a:t>?</a:t>
            </a:r>
          </a:p>
          <a:p>
            <a:pPr marL="0" marR="0" indent="0" algn="ctr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x-none" sz="1800" b="1" i="0" u="none" strike="noStrike" cap="none" normalizeH="0" baseline="0" dirty="0" err="1" smtClean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latin typeface="Tahoma" pitchFamily="34" charset="0"/>
              </a:rPr>
              <a:t>Tahipneja</a:t>
            </a:r>
            <a:r>
              <a:rPr kumimoji="0" lang="x-none" sz="1800" b="1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latin typeface="Tahoma" pitchFamily="34" charset="0"/>
              </a:rPr>
              <a:t>?</a:t>
            </a:r>
            <a:endParaRPr kumimoji="0" lang="en-US" sz="1800" b="1" i="0" u="none" strike="noStrike" cap="none" normalizeH="0" baseline="0" dirty="0" smtClean="0">
              <a:ln>
                <a:noFill/>
              </a:ln>
              <a:solidFill>
                <a:schemeClr val="bg1">
                  <a:lumMod val="75000"/>
                </a:schemeClr>
              </a:solidFill>
              <a:effectLst/>
              <a:latin typeface="Tahoma" pitchFamily="34" charset="0"/>
            </a:endParaRPr>
          </a:p>
        </p:txBody>
      </p:sp>
      <p:sp>
        <p:nvSpPr>
          <p:cNvPr id="7" name="Rounded Rectangle 6"/>
          <p:cNvSpPr/>
          <p:nvPr/>
        </p:nvSpPr>
        <p:spPr bwMode="auto">
          <a:xfrm>
            <a:off x="755576" y="1579968"/>
            <a:ext cx="2232248" cy="1152128"/>
          </a:xfrm>
          <a:prstGeom prst="roundRect">
            <a:avLst/>
          </a:prstGeom>
          <a:solidFill>
            <a:srgbClr val="CCFFFF"/>
          </a:solidFill>
          <a:ln>
            <a:headEnd type="none" w="med" len="med"/>
            <a:tailEnd type="none" w="med" len="med"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x-none" sz="1800" b="1" i="0" u="none" strike="noStrike" normalizeH="0" baseline="0" dirty="0" err="1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ahoma" pitchFamily="34" charset="0"/>
              </a:rPr>
              <a:t>P</a:t>
            </a:r>
            <a:r>
              <a:rPr kumimoji="0" lang="x-none" sz="1800" b="0" i="0" u="none" strike="noStrike" cap="none" normalizeH="0" baseline="0" dirty="0" err="1" smtClean="0">
                <a:ln>
                  <a:noFill/>
                </a:ln>
                <a:solidFill>
                  <a:srgbClr val="7030A0"/>
                </a:solidFill>
                <a:effectLst/>
                <a:latin typeface="Tahoma" pitchFamily="34" charset="0"/>
              </a:rPr>
              <a:t>redispozicija</a:t>
            </a:r>
            <a:r>
              <a:rPr kumimoji="0" lang="x-none" sz="18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ahoma" pitchFamily="34" charset="0"/>
              </a:rPr>
              <a:t> za nastanak sepse?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Tahoma" pitchFamily="34" charset="0"/>
            </a:endParaRPr>
          </a:p>
        </p:txBody>
      </p:sp>
      <p:sp>
        <p:nvSpPr>
          <p:cNvPr id="8" name="Rounded Rectangle 7"/>
          <p:cNvSpPr/>
          <p:nvPr/>
        </p:nvSpPr>
        <p:spPr bwMode="auto">
          <a:xfrm>
            <a:off x="6660232" y="1591564"/>
            <a:ext cx="2232248" cy="1152128"/>
          </a:xfrm>
          <a:prstGeom prst="roundRect">
            <a:avLst/>
          </a:prstGeom>
          <a:solidFill>
            <a:srgbClr val="CCFFFF"/>
          </a:solidFill>
          <a:ln>
            <a:headEnd type="none" w="med" len="med"/>
            <a:tailEnd type="none" w="med" len="med"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x-none" b="1" i="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ahoma" pitchFamily="34" charset="0"/>
              </a:rPr>
              <a:t>I</a:t>
            </a:r>
            <a:r>
              <a:rPr lang="x-none" i="0" dirty="0">
                <a:solidFill>
                  <a:srgbClr val="7030A0"/>
                </a:solidFill>
                <a:latin typeface="Tahoma" pitchFamily="34" charset="0"/>
              </a:rPr>
              <a:t>nfekcija?</a:t>
            </a:r>
            <a:endParaRPr lang="en-US" i="0" dirty="0">
              <a:solidFill>
                <a:srgbClr val="7030A0"/>
              </a:solidFill>
              <a:latin typeface="Tahoma" pitchFamily="34" charset="0"/>
            </a:endParaRPr>
          </a:p>
        </p:txBody>
      </p:sp>
      <p:sp>
        <p:nvSpPr>
          <p:cNvPr id="9" name="Rounded Rectangle 8"/>
          <p:cNvSpPr/>
          <p:nvPr/>
        </p:nvSpPr>
        <p:spPr bwMode="auto">
          <a:xfrm>
            <a:off x="755576" y="4260055"/>
            <a:ext cx="2232248" cy="1152128"/>
          </a:xfrm>
          <a:prstGeom prst="roundRect">
            <a:avLst/>
          </a:prstGeom>
          <a:solidFill>
            <a:srgbClr val="CCFFFF"/>
          </a:solidFill>
          <a:ln>
            <a:headEnd type="none" w="med" len="med"/>
            <a:tailEnd type="none" w="med" len="med"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x-none" sz="1800" b="1" i="0" u="none" strike="noStrike" normalizeH="0" baseline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ahoma" pitchFamily="34" charset="0"/>
              </a:rPr>
              <a:t>O</a:t>
            </a:r>
            <a:r>
              <a:rPr kumimoji="0" lang="x-none" sz="18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ahoma" pitchFamily="34" charset="0"/>
              </a:rPr>
              <a:t>rganska </a:t>
            </a:r>
            <a:r>
              <a:rPr kumimoji="0" lang="x-none" sz="1800" b="0" i="0" u="none" strike="noStrike" cap="none" normalizeH="0" baseline="0" dirty="0" err="1" smtClean="0">
                <a:ln>
                  <a:noFill/>
                </a:ln>
                <a:solidFill>
                  <a:srgbClr val="7030A0"/>
                </a:solidFill>
                <a:effectLst/>
                <a:latin typeface="Tahoma" pitchFamily="34" charset="0"/>
              </a:rPr>
              <a:t>disfunkcija</a:t>
            </a:r>
            <a:r>
              <a:rPr kumimoji="0" lang="x-none" sz="18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ahoma" pitchFamily="34" charset="0"/>
              </a:rPr>
              <a:t> ili </a:t>
            </a:r>
            <a:r>
              <a:rPr kumimoji="0" lang="x-none" sz="1800" b="0" i="0" u="none" strike="noStrike" cap="none" normalizeH="0" baseline="0" dirty="0" err="1" smtClean="0">
                <a:ln>
                  <a:noFill/>
                </a:ln>
                <a:solidFill>
                  <a:srgbClr val="7030A0"/>
                </a:solidFill>
                <a:effectLst/>
                <a:latin typeface="Tahoma" pitchFamily="34" charset="0"/>
              </a:rPr>
              <a:t>insuficijencija</a:t>
            </a:r>
            <a:r>
              <a:rPr kumimoji="0" lang="x-none" sz="18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ahoma" pitchFamily="34" charset="0"/>
              </a:rPr>
              <a:t>?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Tahoma" pitchFamily="34" charset="0"/>
            </a:endParaRPr>
          </a:p>
        </p:txBody>
      </p:sp>
      <p:sp>
        <p:nvSpPr>
          <p:cNvPr id="10" name="Rounded Rectangle 9"/>
          <p:cNvSpPr/>
          <p:nvPr/>
        </p:nvSpPr>
        <p:spPr bwMode="auto">
          <a:xfrm>
            <a:off x="6660232" y="4206789"/>
            <a:ext cx="2232248" cy="1152128"/>
          </a:xfrm>
          <a:prstGeom prst="roundRect">
            <a:avLst/>
          </a:prstGeom>
          <a:solidFill>
            <a:srgbClr val="CCFFFF"/>
          </a:solidFill>
          <a:ln>
            <a:headEnd type="none" w="med" len="med"/>
            <a:tailEnd type="none" w="med" len="med"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x-none" sz="1800" b="1" u="none" strike="noStrike" normalizeH="0" baseline="0" dirty="0" err="1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ahoma" pitchFamily="34" charset="0"/>
              </a:rPr>
              <a:t>R</a:t>
            </a:r>
            <a:r>
              <a:rPr kumimoji="0" lang="x-none" sz="1800" b="0" u="none" strike="noStrike" cap="none" normalizeH="0" baseline="0" dirty="0" err="1" smtClean="0">
                <a:ln>
                  <a:noFill/>
                </a:ln>
                <a:solidFill>
                  <a:srgbClr val="7030A0"/>
                </a:solidFill>
                <a:effectLst/>
                <a:latin typeface="Tahoma" pitchFamily="34" charset="0"/>
              </a:rPr>
              <a:t>esponse</a:t>
            </a:r>
            <a:r>
              <a:rPr kumimoji="0" lang="x-none" sz="18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ahoma" pitchFamily="34" charset="0"/>
              </a:rPr>
              <a:t> – intenzitet </a:t>
            </a:r>
            <a:r>
              <a:rPr kumimoji="0" lang="x-none" sz="1800" b="0" i="0" u="none" strike="noStrike" cap="none" normalizeH="0" baseline="0" dirty="0" err="1" smtClean="0">
                <a:ln>
                  <a:noFill/>
                </a:ln>
                <a:solidFill>
                  <a:srgbClr val="7030A0"/>
                </a:solidFill>
                <a:effectLst/>
                <a:latin typeface="Tahoma" pitchFamily="34" charset="0"/>
              </a:rPr>
              <a:t>upalnog</a:t>
            </a:r>
            <a:r>
              <a:rPr kumimoji="0" lang="x-none" sz="18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ahoma" pitchFamily="34" charset="0"/>
              </a:rPr>
              <a:t> odgovora?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Tahoma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851919" y="6078755"/>
            <a:ext cx="26929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x-none" dirty="0" smtClean="0">
                <a:solidFill>
                  <a:srgbClr val="FFFF99"/>
                </a:solidFill>
              </a:rPr>
              <a:t>PIRO – koncepcija sepse</a:t>
            </a:r>
            <a:endParaRPr lang="en-US" dirty="0">
              <a:solidFill>
                <a:srgbClr val="FFFF99"/>
              </a:solidFill>
            </a:endParaRPr>
          </a:p>
        </p:txBody>
      </p:sp>
      <p:sp>
        <p:nvSpPr>
          <p:cNvPr id="12" name="Slide Number Placeholder 1"/>
          <p:cNvSpPr txBox="1">
            <a:spLocks/>
          </p:cNvSpPr>
          <p:nvPr/>
        </p:nvSpPr>
        <p:spPr>
          <a:xfrm>
            <a:off x="8460432" y="6492671"/>
            <a:ext cx="683568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i="1" kern="1200">
                <a:solidFill>
                  <a:schemeClr val="tx1"/>
                </a:solidFill>
                <a:latin typeface="Tahoma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i="1" kern="1200">
                <a:solidFill>
                  <a:schemeClr val="tx1"/>
                </a:solidFill>
                <a:latin typeface="Tahoma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i="1" kern="1200">
                <a:solidFill>
                  <a:schemeClr val="tx1"/>
                </a:solidFill>
                <a:latin typeface="Tahoma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i="1" kern="1200">
                <a:solidFill>
                  <a:schemeClr val="tx1"/>
                </a:solidFill>
                <a:latin typeface="Tahoma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i="1" kern="1200">
                <a:solidFill>
                  <a:schemeClr val="tx1"/>
                </a:solidFill>
                <a:latin typeface="Tahoma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i="1" kern="1200">
                <a:solidFill>
                  <a:schemeClr val="tx1"/>
                </a:solidFill>
                <a:latin typeface="Tahoma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i="1" kern="1200">
                <a:solidFill>
                  <a:schemeClr val="tx1"/>
                </a:solidFill>
                <a:latin typeface="Tahoma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i="1" kern="1200">
                <a:solidFill>
                  <a:schemeClr val="tx1"/>
                </a:solidFill>
                <a:latin typeface="Tahoma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i="1" kern="1200">
                <a:solidFill>
                  <a:schemeClr val="tx1"/>
                </a:solidFill>
                <a:latin typeface="Tahoma" charset="0"/>
                <a:ea typeface="+mn-ea"/>
                <a:cs typeface="+mn-cs"/>
              </a:defRPr>
            </a:lvl9pPr>
          </a:lstStyle>
          <a:p>
            <a:fld id="{8B473825-BB98-46D3-A343-54F2F9FF794F}" type="slidenum">
              <a:rPr lang="en-US" sz="1600" i="0" smtClean="0">
                <a:latin typeface="Calibri" pitchFamily="34" charset="0"/>
                <a:cs typeface="Calibri" pitchFamily="34" charset="0"/>
              </a:rPr>
              <a:pPr/>
              <a:t>13</a:t>
            </a:fld>
            <a:r>
              <a:rPr lang="en-US" sz="1600" i="0" dirty="0" smtClean="0">
                <a:latin typeface="Calibri" pitchFamily="34" charset="0"/>
                <a:cs typeface="Calibri" pitchFamily="34" charset="0"/>
              </a:rPr>
              <a:t>/</a:t>
            </a:r>
            <a:r>
              <a:rPr lang="x-none" sz="1600" i="0" dirty="0" smtClean="0">
                <a:latin typeface="Calibri" pitchFamily="34" charset="0"/>
                <a:cs typeface="Calibri" pitchFamily="34" charset="0"/>
              </a:rPr>
              <a:t>35</a:t>
            </a:r>
            <a:endParaRPr lang="en-US" sz="1600" i="0" dirty="0"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68029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/>
          <p:cNvGrpSpPr/>
          <p:nvPr/>
        </p:nvGrpSpPr>
        <p:grpSpPr>
          <a:xfrm>
            <a:off x="821660" y="836712"/>
            <a:ext cx="7926804" cy="4896544"/>
            <a:chOff x="821660" y="836712"/>
            <a:chExt cx="7926804" cy="4896544"/>
          </a:xfrm>
        </p:grpSpPr>
        <p:sp>
          <p:nvSpPr>
            <p:cNvPr id="5" name="Oval 4"/>
            <p:cNvSpPr/>
            <p:nvPr/>
          </p:nvSpPr>
          <p:spPr bwMode="auto">
            <a:xfrm>
              <a:off x="3491880" y="2545417"/>
              <a:ext cx="2520280" cy="1584176"/>
            </a:xfrm>
            <a:prstGeom prst="ellips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x-none" sz="1800" b="1" i="0" u="none" strike="noStrike" cap="none" normalizeH="0" baseline="0" dirty="0" err="1" smtClean="0">
                  <a:ln>
                    <a:noFill/>
                  </a:ln>
                  <a:solidFill>
                    <a:schemeClr val="bg1">
                      <a:lumMod val="50000"/>
                    </a:schemeClr>
                  </a:solidFill>
                  <a:effectLst/>
                  <a:latin typeface="Tahoma" pitchFamily="34" charset="0"/>
                </a:rPr>
                <a:t>Inflamatorni</a:t>
              </a:r>
              <a:endParaRPr kumimoji="0" lang="x-none" sz="1800" b="1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Tahoma" pitchFamily="34" charset="0"/>
              </a:endParaRPr>
            </a:p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x-none" b="1" i="0" dirty="0" smtClean="0">
                  <a:solidFill>
                    <a:schemeClr val="bg1">
                      <a:lumMod val="50000"/>
                    </a:schemeClr>
                  </a:solidFill>
                  <a:latin typeface="Tahoma" pitchFamily="34" charset="0"/>
                </a:rPr>
                <a:t>odgovor</a:t>
              </a:r>
              <a:endParaRPr kumimoji="0" lang="en-US" sz="1800" b="1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Tahoma" pitchFamily="34" charset="0"/>
              </a:endParaRPr>
            </a:p>
          </p:txBody>
        </p:sp>
        <p:sp>
          <p:nvSpPr>
            <p:cNvPr id="6" name="Oval 5"/>
            <p:cNvSpPr/>
            <p:nvPr/>
          </p:nvSpPr>
          <p:spPr bwMode="auto">
            <a:xfrm>
              <a:off x="3741985" y="836712"/>
              <a:ext cx="1152128" cy="1224136"/>
            </a:xfrm>
            <a:prstGeom prst="ellipse">
              <a:avLst/>
            </a:prstGeom>
            <a:solidFill>
              <a:srgbClr val="CCFF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x-none" sz="1400" b="1" i="0" u="none" strike="noStrike" cap="none" normalizeH="0" baseline="0" dirty="0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ahoma" pitchFamily="34" charset="0"/>
                </a:rPr>
                <a:t>Pluća</a:t>
              </a:r>
            </a:p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x-none" sz="1400" i="0" dirty="0" smtClean="0">
                  <a:solidFill>
                    <a:srgbClr val="7030A0"/>
                  </a:solidFill>
                  <a:latin typeface="Tahoma" pitchFamily="34" charset="0"/>
                </a:rPr>
                <a:t>ARDS</a:t>
              </a:r>
              <a:endParaRPr kumimoji="0" lang="en-US" sz="14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ahoma" pitchFamily="34" charset="0"/>
              </a:endParaRPr>
            </a:p>
          </p:txBody>
        </p:sp>
        <p:sp>
          <p:nvSpPr>
            <p:cNvPr id="7" name="Oval 6"/>
            <p:cNvSpPr/>
            <p:nvPr/>
          </p:nvSpPr>
          <p:spPr bwMode="auto">
            <a:xfrm>
              <a:off x="899592" y="836712"/>
              <a:ext cx="2304256" cy="1224136"/>
            </a:xfrm>
            <a:prstGeom prst="ellipse">
              <a:avLst/>
            </a:prstGeom>
            <a:solidFill>
              <a:srgbClr val="CCFF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x-none" sz="1400" b="1" i="0" u="none" strike="noStrike" cap="none" normalizeH="0" baseline="0" dirty="0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ahoma" pitchFamily="34" charset="0"/>
                </a:rPr>
                <a:t>CNS</a:t>
              </a:r>
            </a:p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x-none" sz="1400" i="0" dirty="0" smtClean="0">
                  <a:solidFill>
                    <a:srgbClr val="7030A0"/>
                  </a:solidFill>
                  <a:latin typeface="Tahoma" pitchFamily="34" charset="0"/>
                </a:rPr>
                <a:t>Septična</a:t>
              </a:r>
            </a:p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x-none" sz="1400" b="0" i="0" u="none" strike="noStrike" cap="none" normalizeH="0" baseline="0" dirty="0" err="1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ahoma" pitchFamily="34" charset="0"/>
                </a:rPr>
                <a:t>encefalopatija</a:t>
              </a:r>
              <a:endParaRPr kumimoji="0" lang="en-US" sz="14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ahoma" pitchFamily="34" charset="0"/>
              </a:endParaRPr>
            </a:p>
          </p:txBody>
        </p:sp>
        <p:sp>
          <p:nvSpPr>
            <p:cNvPr id="8" name="Oval 7"/>
            <p:cNvSpPr/>
            <p:nvPr/>
          </p:nvSpPr>
          <p:spPr bwMode="auto">
            <a:xfrm>
              <a:off x="5148064" y="4509120"/>
              <a:ext cx="2304256" cy="1224136"/>
            </a:xfrm>
            <a:prstGeom prst="ellipse">
              <a:avLst/>
            </a:prstGeom>
            <a:solidFill>
              <a:srgbClr val="CCFF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x-none" sz="1400" b="1" i="0" u="none" strike="noStrike" cap="none" normalizeH="0" baseline="0" dirty="0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ahoma" pitchFamily="34" charset="0"/>
                </a:rPr>
                <a:t>Jetra</a:t>
              </a:r>
            </a:p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x-none" sz="1400" i="0" dirty="0" smtClean="0">
                  <a:solidFill>
                    <a:srgbClr val="7030A0"/>
                  </a:solidFill>
                  <a:latin typeface="Tahoma" pitchFamily="34" charset="0"/>
                </a:rPr>
                <a:t>Centralna </a:t>
              </a:r>
              <a:r>
                <a:rPr lang="x-none" sz="1400" i="0" dirty="0" err="1" smtClean="0">
                  <a:solidFill>
                    <a:srgbClr val="7030A0"/>
                  </a:solidFill>
                  <a:latin typeface="Tahoma" pitchFamily="34" charset="0"/>
                </a:rPr>
                <a:t>nekroza</a:t>
              </a:r>
              <a:r>
                <a:rPr lang="x-none" sz="1400" i="0" dirty="0" smtClean="0">
                  <a:solidFill>
                    <a:srgbClr val="7030A0"/>
                  </a:solidFill>
                  <a:latin typeface="Tahoma" pitchFamily="34" charset="0"/>
                </a:rPr>
                <a:t> </a:t>
              </a:r>
              <a:r>
                <a:rPr lang="x-none" sz="1400" i="0" dirty="0" err="1" smtClean="0">
                  <a:solidFill>
                    <a:srgbClr val="7030A0"/>
                  </a:solidFill>
                  <a:latin typeface="Tahoma" pitchFamily="34" charset="0"/>
                </a:rPr>
                <a:t>hepatocita</a:t>
              </a:r>
              <a:endParaRPr kumimoji="0" lang="en-US" sz="14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ahoma" pitchFamily="34" charset="0"/>
              </a:endParaRPr>
            </a:p>
          </p:txBody>
        </p:sp>
        <p:sp>
          <p:nvSpPr>
            <p:cNvPr id="9" name="Oval 8"/>
            <p:cNvSpPr/>
            <p:nvPr/>
          </p:nvSpPr>
          <p:spPr bwMode="auto">
            <a:xfrm>
              <a:off x="6444208" y="2725437"/>
              <a:ext cx="2304256" cy="1224136"/>
            </a:xfrm>
            <a:prstGeom prst="ellipse">
              <a:avLst/>
            </a:prstGeom>
            <a:solidFill>
              <a:srgbClr val="CCFF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x-none" sz="1400" b="1" i="0" u="none" strike="noStrike" cap="none" normalizeH="0" baseline="0" dirty="0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ahoma" pitchFamily="34" charset="0"/>
                </a:rPr>
                <a:t>Bubreg</a:t>
              </a:r>
            </a:p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x-none" sz="1400" b="0" i="0" u="none" strike="noStrike" cap="none" normalizeH="0" baseline="0" dirty="0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ahoma" pitchFamily="34" charset="0"/>
                </a:rPr>
                <a:t>Akutna bubrežna </a:t>
              </a:r>
              <a:r>
                <a:rPr kumimoji="0" lang="x-none" sz="1400" b="0" i="0" u="none" strike="noStrike" cap="none" normalizeH="0" baseline="0" dirty="0" err="1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ahoma" pitchFamily="34" charset="0"/>
                </a:rPr>
                <a:t>insuficijencija</a:t>
              </a:r>
              <a:endParaRPr kumimoji="0" lang="en-US" sz="14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ahoma" pitchFamily="34" charset="0"/>
              </a:endParaRPr>
            </a:p>
          </p:txBody>
        </p:sp>
        <p:sp>
          <p:nvSpPr>
            <p:cNvPr id="10" name="Oval 9"/>
            <p:cNvSpPr/>
            <p:nvPr/>
          </p:nvSpPr>
          <p:spPr bwMode="auto">
            <a:xfrm>
              <a:off x="5785304" y="836712"/>
              <a:ext cx="2808312" cy="1224136"/>
            </a:xfrm>
            <a:prstGeom prst="ellipse">
              <a:avLst/>
            </a:prstGeom>
            <a:solidFill>
              <a:srgbClr val="CCFF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x-none" sz="1400" b="1" i="0" u="none" strike="noStrike" cap="none" normalizeH="0" baseline="0" dirty="0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ahoma" pitchFamily="34" charset="0"/>
                </a:rPr>
                <a:t>Želudac, creva</a:t>
              </a:r>
            </a:p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x-none" sz="1400" i="0" dirty="0" smtClean="0">
                  <a:solidFill>
                    <a:srgbClr val="7030A0"/>
                  </a:solidFill>
                  <a:latin typeface="Tahoma" pitchFamily="34" charset="0"/>
                </a:rPr>
                <a:t>Poremećaj </a:t>
              </a:r>
              <a:r>
                <a:rPr lang="x-none" sz="1400" i="0" dirty="0" err="1" smtClean="0">
                  <a:solidFill>
                    <a:srgbClr val="7030A0"/>
                  </a:solidFill>
                  <a:latin typeface="Tahoma" pitchFamily="34" charset="0"/>
                </a:rPr>
                <a:t>peristaltike</a:t>
              </a:r>
              <a:r>
                <a:rPr lang="x-none" sz="1400" i="0" dirty="0" smtClean="0">
                  <a:solidFill>
                    <a:srgbClr val="7030A0"/>
                  </a:solidFill>
                  <a:latin typeface="Tahoma" pitchFamily="34" charset="0"/>
                </a:rPr>
                <a:t>,</a:t>
              </a:r>
            </a:p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x-none" sz="1400" b="0" i="0" u="none" strike="noStrike" cap="none" normalizeH="0" baseline="0" dirty="0" err="1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ahoma" pitchFamily="34" charset="0"/>
                </a:rPr>
                <a:t>ulceracije</a:t>
              </a:r>
              <a:endParaRPr kumimoji="0" lang="en-US" sz="14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ahoma" pitchFamily="34" charset="0"/>
              </a:endParaRPr>
            </a:p>
          </p:txBody>
        </p:sp>
        <p:sp>
          <p:nvSpPr>
            <p:cNvPr id="11" name="Oval 10"/>
            <p:cNvSpPr/>
            <p:nvPr/>
          </p:nvSpPr>
          <p:spPr bwMode="auto">
            <a:xfrm>
              <a:off x="821660" y="2725437"/>
              <a:ext cx="2304256" cy="1224136"/>
            </a:xfrm>
            <a:prstGeom prst="ellipse">
              <a:avLst/>
            </a:prstGeom>
            <a:solidFill>
              <a:srgbClr val="CCFF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x-none" sz="1400" b="1" i="0" u="none" strike="noStrike" cap="none" normalizeH="0" baseline="0" dirty="0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ahoma" pitchFamily="34" charset="0"/>
                </a:rPr>
                <a:t>Srce</a:t>
              </a:r>
            </a:p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x-none" sz="1400" i="0" dirty="0" err="1" smtClean="0">
                  <a:solidFill>
                    <a:srgbClr val="7030A0"/>
                  </a:solidFill>
                  <a:latin typeface="Tahoma" pitchFamily="34" charset="0"/>
                </a:rPr>
                <a:t>Reverzibilna</a:t>
              </a:r>
              <a:r>
                <a:rPr lang="x-none" sz="1400" i="0" dirty="0" smtClean="0">
                  <a:solidFill>
                    <a:srgbClr val="7030A0"/>
                  </a:solidFill>
                  <a:latin typeface="Tahoma" pitchFamily="34" charset="0"/>
                </a:rPr>
                <a:t> </a:t>
              </a:r>
              <a:r>
                <a:rPr lang="x-none" sz="1400" i="0" dirty="0" err="1" smtClean="0">
                  <a:solidFill>
                    <a:srgbClr val="7030A0"/>
                  </a:solidFill>
                  <a:latin typeface="Tahoma" pitchFamily="34" charset="0"/>
                </a:rPr>
                <a:t>disfunkcija</a:t>
              </a:r>
              <a:r>
                <a:rPr lang="x-none" sz="1400" i="0" dirty="0" smtClean="0">
                  <a:solidFill>
                    <a:srgbClr val="7030A0"/>
                  </a:solidFill>
                  <a:latin typeface="Tahoma" pitchFamily="34" charset="0"/>
                </a:rPr>
                <a:t> </a:t>
              </a:r>
              <a:r>
                <a:rPr lang="x-none" sz="1400" i="0" dirty="0" err="1" smtClean="0">
                  <a:solidFill>
                    <a:srgbClr val="7030A0"/>
                  </a:solidFill>
                  <a:latin typeface="Tahoma" pitchFamily="34" charset="0"/>
                </a:rPr>
                <a:t>miokarda</a:t>
              </a:r>
              <a:endParaRPr kumimoji="0" lang="en-US" sz="14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ahoma" pitchFamily="34" charset="0"/>
              </a:endParaRPr>
            </a:p>
          </p:txBody>
        </p:sp>
        <p:sp>
          <p:nvSpPr>
            <p:cNvPr id="12" name="Oval 11"/>
            <p:cNvSpPr/>
            <p:nvPr/>
          </p:nvSpPr>
          <p:spPr bwMode="auto">
            <a:xfrm>
              <a:off x="2848737" y="4509120"/>
              <a:ext cx="1152128" cy="1224136"/>
            </a:xfrm>
            <a:prstGeom prst="ellipse">
              <a:avLst/>
            </a:prstGeom>
            <a:solidFill>
              <a:srgbClr val="CCFF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x-none" sz="1400" b="1" i="0" u="none" strike="noStrike" cap="none" normalizeH="0" baseline="0" dirty="0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ahoma" pitchFamily="34" charset="0"/>
                </a:rPr>
                <a:t>Krv</a:t>
              </a:r>
            </a:p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x-none" sz="1400" i="0" dirty="0" smtClean="0">
                  <a:solidFill>
                    <a:srgbClr val="7030A0"/>
                  </a:solidFill>
                  <a:latin typeface="Tahoma" pitchFamily="34" charset="0"/>
                </a:rPr>
                <a:t>DIK</a:t>
              </a:r>
              <a:endParaRPr kumimoji="0" lang="en-US" sz="14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ahoma" pitchFamily="34" charset="0"/>
              </a:endParaRPr>
            </a:p>
          </p:txBody>
        </p:sp>
      </p:grpSp>
      <p:sp>
        <p:nvSpPr>
          <p:cNvPr id="14" name="TextBox 13"/>
          <p:cNvSpPr txBox="1"/>
          <p:nvPr/>
        </p:nvSpPr>
        <p:spPr>
          <a:xfrm>
            <a:off x="2843808" y="6228020"/>
            <a:ext cx="41006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x-none" dirty="0" err="1" smtClean="0">
                <a:solidFill>
                  <a:srgbClr val="FFFF99"/>
                </a:solidFill>
              </a:rPr>
              <a:t>Multiorganska</a:t>
            </a:r>
            <a:r>
              <a:rPr lang="x-none" dirty="0" smtClean="0">
                <a:solidFill>
                  <a:srgbClr val="FFFF99"/>
                </a:solidFill>
              </a:rPr>
              <a:t> </a:t>
            </a:r>
            <a:r>
              <a:rPr lang="x-none" dirty="0" err="1" smtClean="0">
                <a:solidFill>
                  <a:srgbClr val="FFFF99"/>
                </a:solidFill>
              </a:rPr>
              <a:t>disfunkcija</a:t>
            </a:r>
            <a:r>
              <a:rPr lang="x-none" dirty="0" smtClean="0">
                <a:solidFill>
                  <a:srgbClr val="FFFF99"/>
                </a:solidFill>
              </a:rPr>
              <a:t> tokom sepse</a:t>
            </a:r>
            <a:endParaRPr lang="en-US" dirty="0">
              <a:solidFill>
                <a:srgbClr val="FFFF99"/>
              </a:solidFill>
            </a:endParaRPr>
          </a:p>
        </p:txBody>
      </p:sp>
      <p:sp>
        <p:nvSpPr>
          <p:cNvPr id="16" name="Slide Number Placeholder 1"/>
          <p:cNvSpPr txBox="1">
            <a:spLocks/>
          </p:cNvSpPr>
          <p:nvPr/>
        </p:nvSpPr>
        <p:spPr>
          <a:xfrm>
            <a:off x="8460432" y="6492671"/>
            <a:ext cx="683568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i="1" kern="1200">
                <a:solidFill>
                  <a:schemeClr val="tx1"/>
                </a:solidFill>
                <a:latin typeface="Tahoma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i="1" kern="1200">
                <a:solidFill>
                  <a:schemeClr val="tx1"/>
                </a:solidFill>
                <a:latin typeface="Tahoma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i="1" kern="1200">
                <a:solidFill>
                  <a:schemeClr val="tx1"/>
                </a:solidFill>
                <a:latin typeface="Tahoma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i="1" kern="1200">
                <a:solidFill>
                  <a:schemeClr val="tx1"/>
                </a:solidFill>
                <a:latin typeface="Tahoma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i="1" kern="1200">
                <a:solidFill>
                  <a:schemeClr val="tx1"/>
                </a:solidFill>
                <a:latin typeface="Tahoma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i="1" kern="1200">
                <a:solidFill>
                  <a:schemeClr val="tx1"/>
                </a:solidFill>
                <a:latin typeface="Tahoma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i="1" kern="1200">
                <a:solidFill>
                  <a:schemeClr val="tx1"/>
                </a:solidFill>
                <a:latin typeface="Tahoma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i="1" kern="1200">
                <a:solidFill>
                  <a:schemeClr val="tx1"/>
                </a:solidFill>
                <a:latin typeface="Tahoma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i="1" kern="1200">
                <a:solidFill>
                  <a:schemeClr val="tx1"/>
                </a:solidFill>
                <a:latin typeface="Tahoma" charset="0"/>
                <a:ea typeface="+mn-ea"/>
                <a:cs typeface="+mn-cs"/>
              </a:defRPr>
            </a:lvl9pPr>
          </a:lstStyle>
          <a:p>
            <a:fld id="{8B473825-BB98-46D3-A343-54F2F9FF794F}" type="slidenum">
              <a:rPr lang="en-US" sz="1600" i="0" smtClean="0">
                <a:latin typeface="Calibri" pitchFamily="34" charset="0"/>
                <a:cs typeface="Calibri" pitchFamily="34" charset="0"/>
              </a:rPr>
              <a:pPr/>
              <a:t>14</a:t>
            </a:fld>
            <a:r>
              <a:rPr lang="en-US" sz="1600" i="0" dirty="0" smtClean="0">
                <a:latin typeface="Calibri" pitchFamily="34" charset="0"/>
                <a:cs typeface="Calibri" pitchFamily="34" charset="0"/>
              </a:rPr>
              <a:t>/</a:t>
            </a:r>
            <a:r>
              <a:rPr lang="x-none" sz="1600" i="0" dirty="0" smtClean="0">
                <a:latin typeface="Calibri" pitchFamily="34" charset="0"/>
                <a:cs typeface="Calibri" pitchFamily="34" charset="0"/>
              </a:rPr>
              <a:t>34</a:t>
            </a:r>
            <a:endParaRPr lang="en-US" sz="1600" i="0" dirty="0"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98046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1"/>
          <p:cNvSpPr txBox="1">
            <a:spLocks/>
          </p:cNvSpPr>
          <p:nvPr/>
        </p:nvSpPr>
        <p:spPr>
          <a:xfrm>
            <a:off x="8460432" y="6492671"/>
            <a:ext cx="683568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i="1" kern="1200">
                <a:solidFill>
                  <a:schemeClr val="tx1"/>
                </a:solidFill>
                <a:latin typeface="Tahoma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i="1" kern="1200">
                <a:solidFill>
                  <a:schemeClr val="tx1"/>
                </a:solidFill>
                <a:latin typeface="Tahoma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i="1" kern="1200">
                <a:solidFill>
                  <a:schemeClr val="tx1"/>
                </a:solidFill>
                <a:latin typeface="Tahoma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i="1" kern="1200">
                <a:solidFill>
                  <a:schemeClr val="tx1"/>
                </a:solidFill>
                <a:latin typeface="Tahoma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i="1" kern="1200">
                <a:solidFill>
                  <a:schemeClr val="tx1"/>
                </a:solidFill>
                <a:latin typeface="Tahoma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i="1" kern="1200">
                <a:solidFill>
                  <a:schemeClr val="tx1"/>
                </a:solidFill>
                <a:latin typeface="Tahoma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i="1" kern="1200">
                <a:solidFill>
                  <a:schemeClr val="tx1"/>
                </a:solidFill>
                <a:latin typeface="Tahoma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i="1" kern="1200">
                <a:solidFill>
                  <a:schemeClr val="tx1"/>
                </a:solidFill>
                <a:latin typeface="Tahoma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i="1" kern="1200">
                <a:solidFill>
                  <a:schemeClr val="tx1"/>
                </a:solidFill>
                <a:latin typeface="Tahoma" charset="0"/>
                <a:ea typeface="+mn-ea"/>
                <a:cs typeface="+mn-cs"/>
              </a:defRPr>
            </a:lvl9pPr>
          </a:lstStyle>
          <a:p>
            <a:fld id="{8B473825-BB98-46D3-A343-54F2F9FF794F}" type="slidenum">
              <a:rPr lang="en-US" sz="1600" i="0" smtClean="0">
                <a:latin typeface="Calibri" pitchFamily="34" charset="0"/>
                <a:cs typeface="Calibri" pitchFamily="34" charset="0"/>
              </a:rPr>
              <a:pPr/>
              <a:t>15</a:t>
            </a:fld>
            <a:r>
              <a:rPr lang="en-US" sz="1600" i="0" dirty="0" smtClean="0">
                <a:latin typeface="Calibri" pitchFamily="34" charset="0"/>
                <a:cs typeface="Calibri" pitchFamily="34" charset="0"/>
              </a:rPr>
              <a:t>/</a:t>
            </a:r>
            <a:r>
              <a:rPr lang="x-none" sz="1600" i="0" dirty="0" smtClean="0">
                <a:latin typeface="Calibri" pitchFamily="34" charset="0"/>
                <a:cs typeface="Calibri" pitchFamily="34" charset="0"/>
              </a:rPr>
              <a:t>34</a:t>
            </a:r>
            <a:endParaRPr lang="en-US" sz="1600" i="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187624" y="1052736"/>
            <a:ext cx="7632848" cy="48167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endParaRPr lang="en-US" b="1" i="0" dirty="0" smtClean="0"/>
          </a:p>
          <a:p>
            <a:pPr>
              <a:lnSpc>
                <a:spcPct val="150000"/>
              </a:lnSpc>
            </a:pPr>
            <a:r>
              <a:rPr lang="en-US" b="1" i="0" dirty="0" err="1" smtClean="0">
                <a:solidFill>
                  <a:srgbClr val="FFFF99"/>
                </a:solidFill>
              </a:rPr>
              <a:t>Etiologija</a:t>
            </a:r>
            <a:endParaRPr lang="x-none" i="0" dirty="0">
              <a:solidFill>
                <a:srgbClr val="FFFF99"/>
              </a:solidFill>
            </a:endParaRPr>
          </a:p>
          <a:p>
            <a:pPr>
              <a:lnSpc>
                <a:spcPct val="150000"/>
              </a:lnSpc>
            </a:pPr>
            <a:endParaRPr lang="en-US" i="0" dirty="0" smtClean="0"/>
          </a:p>
          <a:p>
            <a:pPr marL="285750" indent="-285750">
              <a:lnSpc>
                <a:spcPct val="150000"/>
              </a:lnSpc>
              <a:buClr>
                <a:srgbClr val="FFFF00"/>
              </a:buClr>
              <a:buSzPct val="170000"/>
              <a:buFont typeface="Arial" pitchFamily="34" charset="0"/>
              <a:buChar char="•"/>
            </a:pPr>
            <a:r>
              <a:rPr lang="en-US" i="0" dirty="0" smtClean="0"/>
              <a:t>Gram (-) </a:t>
            </a:r>
            <a:r>
              <a:rPr lang="en-US" i="0" dirty="0" err="1"/>
              <a:t>bakterije</a:t>
            </a:r>
            <a:r>
              <a:rPr lang="en-US" i="0" dirty="0"/>
              <a:t>: E. coli, </a:t>
            </a:r>
            <a:r>
              <a:rPr lang="en-US" i="0" dirty="0" err="1"/>
              <a:t>Klebsella</a:t>
            </a:r>
            <a:r>
              <a:rPr lang="en-US" i="0" dirty="0"/>
              <a:t> </a:t>
            </a:r>
            <a:r>
              <a:rPr lang="en-US" i="0" dirty="0" err="1"/>
              <a:t>spp.,Proteus</a:t>
            </a:r>
            <a:r>
              <a:rPr lang="en-US" i="0" dirty="0"/>
              <a:t>, </a:t>
            </a:r>
            <a:r>
              <a:rPr lang="en-US" i="0" dirty="0" err="1"/>
              <a:t>Enterococcus</a:t>
            </a:r>
            <a:r>
              <a:rPr lang="en-US" i="0" dirty="0"/>
              <a:t>, </a:t>
            </a:r>
            <a:r>
              <a:rPr lang="en-US" i="0" dirty="0" err="1"/>
              <a:t>anaerobi</a:t>
            </a:r>
            <a:r>
              <a:rPr lang="en-US" i="0" dirty="0"/>
              <a:t> (</a:t>
            </a:r>
            <a:r>
              <a:rPr lang="en-US" i="0" dirty="0" err="1">
                <a:solidFill>
                  <a:srgbClr val="FFFF99"/>
                </a:solidFill>
              </a:rPr>
              <a:t>trbušna</a:t>
            </a:r>
            <a:r>
              <a:rPr lang="en-US" i="0" dirty="0">
                <a:solidFill>
                  <a:srgbClr val="FFFF99"/>
                </a:solidFill>
              </a:rPr>
              <a:t> </a:t>
            </a:r>
            <a:r>
              <a:rPr lang="en-US" i="0" dirty="0" err="1">
                <a:solidFill>
                  <a:srgbClr val="FFFF99"/>
                </a:solidFill>
              </a:rPr>
              <a:t>duplja</a:t>
            </a:r>
            <a:r>
              <a:rPr lang="en-US" i="0" dirty="0" smtClean="0"/>
              <a:t>),</a:t>
            </a:r>
            <a:endParaRPr lang="x-none" i="0" dirty="0"/>
          </a:p>
          <a:p>
            <a:pPr marL="285750" indent="-285750">
              <a:lnSpc>
                <a:spcPct val="150000"/>
              </a:lnSpc>
              <a:buClr>
                <a:srgbClr val="FFFF00"/>
              </a:buClr>
              <a:buSzPct val="170000"/>
              <a:buFont typeface="Arial" pitchFamily="34" charset="0"/>
              <a:buChar char="•"/>
            </a:pPr>
            <a:r>
              <a:rPr lang="en-US" i="0" dirty="0" smtClean="0"/>
              <a:t>Streptococcus pneumonia</a:t>
            </a:r>
            <a:r>
              <a:rPr lang="x-none" i="0" dirty="0" smtClean="0"/>
              <a:t>e,</a:t>
            </a:r>
            <a:r>
              <a:rPr lang="en-US" i="0" dirty="0" smtClean="0"/>
              <a:t> </a:t>
            </a:r>
            <a:r>
              <a:rPr lang="en-US" i="0" dirty="0" err="1"/>
              <a:t>Haemophylus</a:t>
            </a:r>
            <a:r>
              <a:rPr lang="en-US" i="0" dirty="0"/>
              <a:t> </a:t>
            </a:r>
            <a:r>
              <a:rPr lang="en-US" i="0" dirty="0" smtClean="0"/>
              <a:t>influenza</a:t>
            </a:r>
            <a:r>
              <a:rPr lang="x-none" i="0" dirty="0" smtClean="0"/>
              <a:t>e</a:t>
            </a:r>
            <a:r>
              <a:rPr lang="en-US" i="0" dirty="0" smtClean="0"/>
              <a:t> </a:t>
            </a:r>
            <a:r>
              <a:rPr lang="en-US" i="0" dirty="0"/>
              <a:t>(</a:t>
            </a:r>
            <a:r>
              <a:rPr lang="en-US" i="0" dirty="0" err="1">
                <a:solidFill>
                  <a:srgbClr val="FFFF99"/>
                </a:solidFill>
              </a:rPr>
              <a:t>pluća</a:t>
            </a:r>
            <a:r>
              <a:rPr lang="en-US" i="0" dirty="0" smtClean="0"/>
              <a:t>),</a:t>
            </a:r>
            <a:endParaRPr lang="x-none" i="0" dirty="0"/>
          </a:p>
          <a:p>
            <a:pPr marL="285750" indent="-285750">
              <a:lnSpc>
                <a:spcPct val="150000"/>
              </a:lnSpc>
              <a:buClr>
                <a:srgbClr val="FFFF00"/>
              </a:buClr>
              <a:buSzPct val="170000"/>
              <a:buFont typeface="Arial" pitchFamily="34" charset="0"/>
              <a:buChar char="•"/>
            </a:pPr>
            <a:r>
              <a:rPr lang="en-US" i="0" dirty="0" smtClean="0"/>
              <a:t>Staph</a:t>
            </a:r>
            <a:r>
              <a:rPr lang="en-US" i="0" dirty="0"/>
              <a:t>. </a:t>
            </a:r>
            <a:r>
              <a:rPr lang="en-US" i="0" dirty="0" err="1"/>
              <a:t>aureus</a:t>
            </a:r>
            <a:r>
              <a:rPr lang="en-US" i="0" dirty="0"/>
              <a:t>/</a:t>
            </a:r>
            <a:r>
              <a:rPr lang="en-US" i="0" dirty="0" err="1"/>
              <a:t>epidermidis</a:t>
            </a:r>
            <a:r>
              <a:rPr lang="en-US" i="0" dirty="0"/>
              <a:t> (</a:t>
            </a:r>
            <a:r>
              <a:rPr lang="en-US" i="0" dirty="0" err="1">
                <a:solidFill>
                  <a:srgbClr val="FFFF99"/>
                </a:solidFill>
              </a:rPr>
              <a:t>koža</a:t>
            </a:r>
            <a:r>
              <a:rPr lang="en-US" i="0" dirty="0" smtClean="0"/>
              <a:t>).</a:t>
            </a:r>
            <a:endParaRPr lang="x-none" i="0" dirty="0" smtClean="0"/>
          </a:p>
          <a:p>
            <a:pPr>
              <a:lnSpc>
                <a:spcPct val="150000"/>
              </a:lnSpc>
              <a:spcBef>
                <a:spcPts val="1200"/>
              </a:spcBef>
            </a:pPr>
            <a:r>
              <a:rPr lang="en-US" b="1" i="0" dirty="0" err="1" smtClean="0">
                <a:solidFill>
                  <a:srgbClr val="FFFF99"/>
                </a:solidFill>
              </a:rPr>
              <a:t>Klinička</a:t>
            </a:r>
            <a:r>
              <a:rPr lang="en-US" b="1" i="0" dirty="0" smtClean="0">
                <a:solidFill>
                  <a:srgbClr val="FFFF99"/>
                </a:solidFill>
              </a:rPr>
              <a:t> </a:t>
            </a:r>
            <a:r>
              <a:rPr lang="en-US" b="1" i="0" dirty="0" err="1" smtClean="0">
                <a:solidFill>
                  <a:srgbClr val="FFFF99"/>
                </a:solidFill>
              </a:rPr>
              <a:t>slika</a:t>
            </a:r>
            <a:endParaRPr lang="x-none" i="0" dirty="0" smtClean="0">
              <a:solidFill>
                <a:srgbClr val="FFFF99"/>
              </a:solidFill>
            </a:endParaRPr>
          </a:p>
          <a:p>
            <a:pPr>
              <a:lnSpc>
                <a:spcPct val="150000"/>
              </a:lnSpc>
            </a:pPr>
            <a:endParaRPr lang="en-US" i="0" dirty="0" smtClean="0"/>
          </a:p>
          <a:p>
            <a:pPr marL="285750" indent="-285750">
              <a:lnSpc>
                <a:spcPct val="150000"/>
              </a:lnSpc>
              <a:buClr>
                <a:srgbClr val="FFFF00"/>
              </a:buClr>
              <a:buSzPct val="170000"/>
              <a:buFont typeface="Arial" pitchFamily="34" charset="0"/>
              <a:buChar char="•"/>
            </a:pPr>
            <a:r>
              <a:rPr lang="en-US" i="0" dirty="0" err="1" smtClean="0"/>
              <a:t>Atipičan</a:t>
            </a:r>
            <a:r>
              <a:rPr lang="en-US" i="0" dirty="0" smtClean="0"/>
              <a:t> </a:t>
            </a:r>
            <a:r>
              <a:rPr lang="en-US" i="0" dirty="0" err="1" smtClean="0"/>
              <a:t>tok</a:t>
            </a:r>
            <a:r>
              <a:rPr lang="en-US" i="0" dirty="0" smtClean="0"/>
              <a:t>: </a:t>
            </a:r>
            <a:r>
              <a:rPr lang="en-US" i="0" dirty="0" err="1" smtClean="0"/>
              <a:t>iznemoglost</a:t>
            </a:r>
            <a:r>
              <a:rPr lang="en-US" i="0" dirty="0" smtClean="0"/>
              <a:t>, </a:t>
            </a:r>
            <a:r>
              <a:rPr lang="en-US" i="0" dirty="0" err="1" smtClean="0"/>
              <a:t>mišićna</a:t>
            </a:r>
            <a:r>
              <a:rPr lang="en-US" i="0" dirty="0" smtClean="0"/>
              <a:t> </a:t>
            </a:r>
            <a:r>
              <a:rPr lang="en-US" i="0" dirty="0" err="1" smtClean="0"/>
              <a:t>slabost</a:t>
            </a:r>
            <a:r>
              <a:rPr lang="en-US" i="0" dirty="0" smtClean="0"/>
              <a:t>, </a:t>
            </a:r>
            <a:r>
              <a:rPr lang="en-US" i="0" dirty="0" err="1" smtClean="0"/>
              <a:t>mentalna</a:t>
            </a:r>
            <a:r>
              <a:rPr lang="en-US" i="0" dirty="0" smtClean="0"/>
              <a:t> </a:t>
            </a:r>
            <a:r>
              <a:rPr lang="en-US" i="0" dirty="0" err="1" smtClean="0"/>
              <a:t>konfuzija</a:t>
            </a:r>
            <a:r>
              <a:rPr lang="en-US" i="0" dirty="0" smtClean="0"/>
              <a:t>, </a:t>
            </a:r>
            <a:r>
              <a:rPr lang="en-US" i="0" dirty="0" err="1" smtClean="0"/>
              <a:t>temperatura</a:t>
            </a:r>
            <a:r>
              <a:rPr lang="en-US" i="0" dirty="0" smtClean="0"/>
              <a:t> </a:t>
            </a:r>
            <a:r>
              <a:rPr lang="en-US" i="0" dirty="0" err="1" smtClean="0"/>
              <a:t>i</a:t>
            </a:r>
            <a:r>
              <a:rPr lang="en-US" i="0" dirty="0" smtClean="0"/>
              <a:t> </a:t>
            </a:r>
            <a:r>
              <a:rPr lang="en-US" i="0" dirty="0" err="1" smtClean="0"/>
              <a:t>neutrofilija</a:t>
            </a:r>
            <a:r>
              <a:rPr lang="en-US" i="0" dirty="0" smtClean="0"/>
              <a:t> </a:t>
            </a:r>
            <a:r>
              <a:rPr lang="en-US" i="0" dirty="0" err="1" smtClean="0"/>
              <a:t>često</a:t>
            </a:r>
            <a:r>
              <a:rPr lang="en-US" i="0" dirty="0" smtClean="0"/>
              <a:t> </a:t>
            </a:r>
            <a:r>
              <a:rPr lang="en-US" i="0" dirty="0" err="1" smtClean="0"/>
              <a:t>odsutni</a:t>
            </a:r>
            <a:r>
              <a:rPr lang="en-US" i="0" dirty="0" smtClean="0"/>
              <a:t>.</a:t>
            </a:r>
            <a:endParaRPr lang="x-none" i="0" dirty="0" smtClean="0"/>
          </a:p>
        </p:txBody>
      </p:sp>
    </p:spTree>
    <p:extLst>
      <p:ext uri="{BB962C8B-B14F-4D97-AF65-F5344CB8AC3E}">
        <p14:creationId xmlns:p14="http://schemas.microsoft.com/office/powerpoint/2010/main" val="3415768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1"/>
          <p:cNvSpPr txBox="1">
            <a:spLocks/>
          </p:cNvSpPr>
          <p:nvPr/>
        </p:nvSpPr>
        <p:spPr>
          <a:xfrm>
            <a:off x="8460432" y="6492671"/>
            <a:ext cx="683568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i="1" kern="1200">
                <a:solidFill>
                  <a:schemeClr val="tx1"/>
                </a:solidFill>
                <a:latin typeface="Tahoma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i="1" kern="1200">
                <a:solidFill>
                  <a:schemeClr val="tx1"/>
                </a:solidFill>
                <a:latin typeface="Tahoma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i="1" kern="1200">
                <a:solidFill>
                  <a:schemeClr val="tx1"/>
                </a:solidFill>
                <a:latin typeface="Tahoma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i="1" kern="1200">
                <a:solidFill>
                  <a:schemeClr val="tx1"/>
                </a:solidFill>
                <a:latin typeface="Tahoma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i="1" kern="1200">
                <a:solidFill>
                  <a:schemeClr val="tx1"/>
                </a:solidFill>
                <a:latin typeface="Tahoma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i="1" kern="1200">
                <a:solidFill>
                  <a:schemeClr val="tx1"/>
                </a:solidFill>
                <a:latin typeface="Tahoma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i="1" kern="1200">
                <a:solidFill>
                  <a:schemeClr val="tx1"/>
                </a:solidFill>
                <a:latin typeface="Tahoma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i="1" kern="1200">
                <a:solidFill>
                  <a:schemeClr val="tx1"/>
                </a:solidFill>
                <a:latin typeface="Tahoma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i="1" kern="1200">
                <a:solidFill>
                  <a:schemeClr val="tx1"/>
                </a:solidFill>
                <a:latin typeface="Tahoma" charset="0"/>
                <a:ea typeface="+mn-ea"/>
                <a:cs typeface="+mn-cs"/>
              </a:defRPr>
            </a:lvl9pPr>
          </a:lstStyle>
          <a:p>
            <a:fld id="{8B473825-BB98-46D3-A343-54F2F9FF794F}" type="slidenum">
              <a:rPr lang="en-US" sz="1600" i="0" smtClean="0">
                <a:latin typeface="Calibri" pitchFamily="34" charset="0"/>
                <a:cs typeface="Calibri" pitchFamily="34" charset="0"/>
              </a:rPr>
              <a:pPr/>
              <a:t>16</a:t>
            </a:fld>
            <a:r>
              <a:rPr lang="en-US" sz="1600" i="0" dirty="0" smtClean="0">
                <a:latin typeface="Calibri" pitchFamily="34" charset="0"/>
                <a:cs typeface="Calibri" pitchFamily="34" charset="0"/>
              </a:rPr>
              <a:t>/</a:t>
            </a:r>
            <a:r>
              <a:rPr lang="x-none" sz="1600" i="0" dirty="0" smtClean="0">
                <a:latin typeface="Calibri" pitchFamily="34" charset="0"/>
                <a:cs typeface="Calibri" pitchFamily="34" charset="0"/>
              </a:rPr>
              <a:t>35</a:t>
            </a:r>
            <a:endParaRPr lang="en-US" sz="1600" i="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043608" y="188640"/>
            <a:ext cx="7632848" cy="27238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b="1" i="0" dirty="0" err="1">
                <a:solidFill>
                  <a:srgbClr val="FFFF99"/>
                </a:solidFill>
              </a:rPr>
              <a:t>Dijagnoza</a:t>
            </a:r>
            <a:endParaRPr lang="x-none" i="0" dirty="0">
              <a:solidFill>
                <a:srgbClr val="FFFF99"/>
              </a:solidFill>
            </a:endParaRPr>
          </a:p>
          <a:p>
            <a:pPr lvl="0"/>
            <a:endParaRPr lang="en-US" i="0" dirty="0" smtClean="0"/>
          </a:p>
          <a:p>
            <a:pPr marL="285750" lvl="0" indent="-285750">
              <a:lnSpc>
                <a:spcPct val="150000"/>
              </a:lnSpc>
              <a:buClr>
                <a:srgbClr val="FFFF00"/>
              </a:buClr>
              <a:buSzPct val="170000"/>
              <a:buFont typeface="Arial" pitchFamily="34" charset="0"/>
              <a:buChar char="•"/>
            </a:pPr>
            <a:r>
              <a:rPr lang="en-US" i="0" dirty="0" err="1" smtClean="0"/>
              <a:t>Hemokulture</a:t>
            </a:r>
            <a:r>
              <a:rPr lang="en-US" i="0" dirty="0" smtClean="0"/>
              <a:t> </a:t>
            </a:r>
            <a:r>
              <a:rPr lang="en-US" i="0" dirty="0"/>
              <a:t>(</a:t>
            </a:r>
            <a:r>
              <a:rPr lang="en-US" i="0" dirty="0" smtClean="0"/>
              <a:t>2</a:t>
            </a:r>
            <a:r>
              <a:rPr lang="x-none" i="0" dirty="0" smtClean="0"/>
              <a:t>×</a:t>
            </a:r>
            <a:r>
              <a:rPr lang="en-US" i="0" dirty="0" smtClean="0"/>
              <a:t>, </a:t>
            </a:r>
            <a:r>
              <a:rPr lang="en-US" i="0" dirty="0"/>
              <a:t>20 ml</a:t>
            </a:r>
            <a:r>
              <a:rPr lang="en-US" i="0" dirty="0" smtClean="0"/>
              <a:t>),</a:t>
            </a:r>
            <a:endParaRPr lang="x-none" i="0" dirty="0"/>
          </a:p>
          <a:p>
            <a:pPr marL="285750" lvl="0" indent="-285750">
              <a:lnSpc>
                <a:spcPct val="150000"/>
              </a:lnSpc>
              <a:buClr>
                <a:srgbClr val="FFFF00"/>
              </a:buClr>
              <a:buSzPct val="170000"/>
              <a:buFont typeface="Arial" pitchFamily="34" charset="0"/>
              <a:buChar char="•"/>
            </a:pPr>
            <a:r>
              <a:rPr lang="en-US" i="0" dirty="0"/>
              <a:t>Le, CRP. PCT, </a:t>
            </a:r>
            <a:r>
              <a:rPr lang="en-US" i="0" dirty="0" err="1"/>
              <a:t>koncentracija</a:t>
            </a:r>
            <a:r>
              <a:rPr lang="en-US" i="0" dirty="0"/>
              <a:t> </a:t>
            </a:r>
            <a:r>
              <a:rPr lang="en-US" i="0" dirty="0" err="1" smtClean="0"/>
              <a:t>laktata</a:t>
            </a:r>
            <a:r>
              <a:rPr lang="en-US" i="0" dirty="0" smtClean="0"/>
              <a:t>,</a:t>
            </a:r>
            <a:endParaRPr lang="x-none" i="0" dirty="0"/>
          </a:p>
          <a:p>
            <a:pPr marL="285750" lvl="0" indent="-285750">
              <a:lnSpc>
                <a:spcPct val="150000"/>
              </a:lnSpc>
              <a:buClr>
                <a:srgbClr val="FFFF00"/>
              </a:buClr>
              <a:buSzPct val="170000"/>
              <a:buFont typeface="Arial" pitchFamily="34" charset="0"/>
              <a:buChar char="•"/>
            </a:pPr>
            <a:r>
              <a:rPr lang="en-US" i="0" dirty="0" err="1"/>
              <a:t>Parametri</a:t>
            </a:r>
            <a:r>
              <a:rPr lang="en-US" i="0" dirty="0"/>
              <a:t>  </a:t>
            </a:r>
            <a:r>
              <a:rPr lang="en-US" i="0" dirty="0" err="1"/>
              <a:t>hemostaze</a:t>
            </a:r>
            <a:r>
              <a:rPr lang="en-US" i="0" dirty="0"/>
              <a:t> (</a:t>
            </a:r>
            <a:r>
              <a:rPr lang="en-US" i="0" dirty="0" err="1"/>
              <a:t>Trc</a:t>
            </a:r>
            <a:r>
              <a:rPr lang="en-US" i="0" dirty="0"/>
              <a:t>, fibrinogen, D-</a:t>
            </a:r>
            <a:r>
              <a:rPr lang="en-US" i="0" dirty="0" err="1"/>
              <a:t>dimer</a:t>
            </a:r>
            <a:r>
              <a:rPr lang="en-US" i="0" dirty="0" smtClean="0"/>
              <a:t>).</a:t>
            </a:r>
            <a:endParaRPr lang="x-none" i="0" dirty="0"/>
          </a:p>
          <a:p>
            <a:r>
              <a:rPr lang="en-US" i="0" dirty="0"/>
              <a:t> </a:t>
            </a:r>
            <a:endParaRPr lang="en-US" sz="1200" i="0" dirty="0" smtClean="0"/>
          </a:p>
          <a:p>
            <a:pPr>
              <a:lnSpc>
                <a:spcPct val="150000"/>
              </a:lnSpc>
            </a:pPr>
            <a:r>
              <a:rPr lang="en-US" b="1" i="0" dirty="0" err="1" smtClean="0">
                <a:solidFill>
                  <a:srgbClr val="FFFF99"/>
                </a:solidFill>
              </a:rPr>
              <a:t>Lečenje</a:t>
            </a:r>
            <a:endParaRPr lang="x-none" i="0" dirty="0">
              <a:solidFill>
                <a:srgbClr val="FFFF99"/>
              </a:solidFill>
            </a:endParaRPr>
          </a:p>
        </p:txBody>
      </p:sp>
      <p:graphicFrame>
        <p:nvGraphicFramePr>
          <p:cNvPr id="5" name="Diagram 4"/>
          <p:cNvGraphicFramePr/>
          <p:nvPr/>
        </p:nvGraphicFramePr>
        <p:xfrm>
          <a:off x="1619672" y="2492896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736785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56902508"/>
              </p:ext>
            </p:extLst>
          </p:nvPr>
        </p:nvGraphicFramePr>
        <p:xfrm>
          <a:off x="467544" y="1196752"/>
          <a:ext cx="8352928" cy="440096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104456"/>
                <a:gridCol w="4248472"/>
              </a:tblGrid>
              <a:tr h="523347">
                <a:tc>
                  <a:txBody>
                    <a:bodyPr/>
                    <a:lstStyle/>
                    <a:p>
                      <a:pPr marL="252000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173605" algn="l"/>
                        </a:tabLst>
                      </a:pPr>
                      <a:r>
                        <a:rPr lang="en-US" sz="1600" dirty="0" err="1">
                          <a:solidFill>
                            <a:srgbClr val="0000FF"/>
                          </a:solidFill>
                          <a:effectLst/>
                        </a:rPr>
                        <a:t>Poreklo</a:t>
                      </a:r>
                      <a:r>
                        <a:rPr lang="en-US" sz="1600" dirty="0">
                          <a:solidFill>
                            <a:srgbClr val="0000FF"/>
                          </a:solidFill>
                          <a:effectLst/>
                        </a:rPr>
                        <a:t> </a:t>
                      </a:r>
                      <a:r>
                        <a:rPr lang="en-US" sz="1600" dirty="0" err="1">
                          <a:solidFill>
                            <a:srgbClr val="0000FF"/>
                          </a:solidFill>
                          <a:effectLst/>
                        </a:rPr>
                        <a:t>sepse</a:t>
                      </a:r>
                      <a:endParaRPr lang="x-none" sz="1600" dirty="0">
                        <a:solidFill>
                          <a:srgbClr val="0000FF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252000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173605" algn="l"/>
                        </a:tabLst>
                      </a:pPr>
                      <a:r>
                        <a:rPr lang="en-US" sz="1600">
                          <a:solidFill>
                            <a:srgbClr val="0000FF"/>
                          </a:solidFill>
                          <a:effectLst/>
                        </a:rPr>
                        <a:t>Izbor antibiotika</a:t>
                      </a:r>
                      <a:endParaRPr lang="x-none" sz="1600">
                        <a:solidFill>
                          <a:srgbClr val="0000FF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974904">
                <a:tc>
                  <a:txBody>
                    <a:bodyPr/>
                    <a:lstStyle/>
                    <a:p>
                      <a:pPr marL="252000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173605" algn="l"/>
                        </a:tabLst>
                      </a:pPr>
                      <a:r>
                        <a:rPr lang="en-US" sz="1600">
                          <a:solidFill>
                            <a:srgbClr val="000064"/>
                          </a:solidFill>
                          <a:effectLst/>
                        </a:rPr>
                        <a:t>Mokraćni putevi</a:t>
                      </a:r>
                      <a:endParaRPr lang="x-none" sz="1600">
                        <a:solidFill>
                          <a:srgbClr val="000064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252000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173605" algn="l"/>
                        </a:tabLst>
                      </a:pPr>
                      <a:r>
                        <a:rPr lang="en-US" sz="1600">
                          <a:solidFill>
                            <a:srgbClr val="000064"/>
                          </a:solidFill>
                          <a:effectLst/>
                        </a:rPr>
                        <a:t>Cefalosporini III ili IV generacije ili Piperacilin-tazobaktam/ampisulcilin ili fluorohinoloni</a:t>
                      </a:r>
                      <a:endParaRPr lang="x-none" sz="1600">
                        <a:solidFill>
                          <a:srgbClr val="000064"/>
                        </a:solidFill>
                        <a:effectLst/>
                      </a:endParaRPr>
                    </a:p>
                    <a:p>
                      <a:pPr marL="252000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173605" algn="l"/>
                        </a:tabLst>
                      </a:pPr>
                      <a:r>
                        <a:rPr lang="en-US" sz="1600" smtClean="0">
                          <a:solidFill>
                            <a:srgbClr val="000064"/>
                          </a:solidFill>
                          <a:effectLst/>
                        </a:rPr>
                        <a:t>+ Aminoglikozid</a:t>
                      </a:r>
                      <a:endParaRPr lang="x-none" sz="1600">
                        <a:solidFill>
                          <a:srgbClr val="000064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472565">
                <a:tc>
                  <a:txBody>
                    <a:bodyPr/>
                    <a:lstStyle/>
                    <a:p>
                      <a:pPr marL="252000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173605" algn="l"/>
                        </a:tabLst>
                      </a:pPr>
                      <a:r>
                        <a:rPr lang="en-US" sz="1600">
                          <a:solidFill>
                            <a:srgbClr val="000064"/>
                          </a:solidFill>
                          <a:effectLst/>
                        </a:rPr>
                        <a:t>Trbušni organi</a:t>
                      </a:r>
                      <a:endParaRPr lang="x-none" sz="1600">
                        <a:solidFill>
                          <a:srgbClr val="000064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252000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173605" algn="l"/>
                        </a:tabLst>
                      </a:pPr>
                      <a:r>
                        <a:rPr lang="en-US" sz="1600">
                          <a:solidFill>
                            <a:srgbClr val="000064"/>
                          </a:solidFill>
                          <a:effectLst/>
                        </a:rPr>
                        <a:t>Isto + Metronidazol</a:t>
                      </a:r>
                      <a:endParaRPr lang="x-none" sz="1600">
                        <a:solidFill>
                          <a:srgbClr val="000064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834752">
                <a:tc>
                  <a:txBody>
                    <a:bodyPr/>
                    <a:lstStyle/>
                    <a:p>
                      <a:pPr marL="252000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173605" algn="l"/>
                        </a:tabLst>
                      </a:pPr>
                      <a:r>
                        <a:rPr lang="en-US" sz="1600" dirty="0" err="1" smtClean="0">
                          <a:solidFill>
                            <a:srgbClr val="000064"/>
                          </a:solidFill>
                          <a:effectLst/>
                        </a:rPr>
                        <a:t>Koža</a:t>
                      </a:r>
                      <a:r>
                        <a:rPr lang="x-none" sz="1600" dirty="0" smtClean="0">
                          <a:solidFill>
                            <a:srgbClr val="000064"/>
                          </a:solidFill>
                          <a:effectLst/>
                        </a:rPr>
                        <a:t>/meka tkiva</a:t>
                      </a:r>
                      <a:r>
                        <a:rPr lang="en-US" sz="1600" dirty="0" smtClean="0">
                          <a:solidFill>
                            <a:srgbClr val="000064"/>
                          </a:solidFill>
                          <a:effectLst/>
                        </a:rPr>
                        <a:t>: </a:t>
                      </a:r>
                      <a:r>
                        <a:rPr lang="x-none" sz="1600" dirty="0" smtClean="0">
                          <a:solidFill>
                            <a:srgbClr val="000064"/>
                          </a:solidFill>
                          <a:effectLst/>
                        </a:rPr>
                        <a:t/>
                      </a:r>
                      <a:br>
                        <a:rPr lang="x-none" sz="1600" dirty="0" smtClean="0">
                          <a:solidFill>
                            <a:srgbClr val="000064"/>
                          </a:solidFill>
                          <a:effectLst/>
                        </a:rPr>
                      </a:br>
                      <a:r>
                        <a:rPr lang="en-US" sz="1600" dirty="0" smtClean="0">
                          <a:solidFill>
                            <a:srgbClr val="000064"/>
                          </a:solidFill>
                          <a:effectLst/>
                        </a:rPr>
                        <a:t>St</a:t>
                      </a:r>
                      <a:r>
                        <a:rPr lang="en-US" sz="1600" dirty="0">
                          <a:solidFill>
                            <a:srgbClr val="000064"/>
                          </a:solidFill>
                          <a:effectLst/>
                        </a:rPr>
                        <a:t>. </a:t>
                      </a:r>
                      <a:r>
                        <a:rPr lang="en-US" sz="1600" dirty="0" err="1">
                          <a:solidFill>
                            <a:srgbClr val="000064"/>
                          </a:solidFill>
                          <a:effectLst/>
                        </a:rPr>
                        <a:t>aureus</a:t>
                      </a:r>
                      <a:r>
                        <a:rPr lang="en-US" sz="1600" dirty="0">
                          <a:solidFill>
                            <a:srgbClr val="000064"/>
                          </a:solidFill>
                          <a:effectLst/>
                        </a:rPr>
                        <a:t>/</a:t>
                      </a:r>
                      <a:r>
                        <a:rPr lang="en-US" sz="1600" dirty="0" err="1">
                          <a:solidFill>
                            <a:srgbClr val="000064"/>
                          </a:solidFill>
                          <a:effectLst/>
                        </a:rPr>
                        <a:t>epidermidis</a:t>
                      </a:r>
                      <a:endParaRPr lang="x-none" sz="1600" dirty="0">
                        <a:solidFill>
                          <a:srgbClr val="000064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252000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173605" algn="l"/>
                        </a:tabLst>
                      </a:pPr>
                      <a:r>
                        <a:rPr lang="en-US" sz="1600">
                          <a:solidFill>
                            <a:srgbClr val="000064"/>
                          </a:solidFill>
                          <a:effectLst/>
                        </a:rPr>
                        <a:t>Vankomicin ili Linezolid</a:t>
                      </a:r>
                      <a:endParaRPr lang="x-none" sz="1600">
                        <a:solidFill>
                          <a:srgbClr val="000064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1448638">
                <a:tc>
                  <a:txBody>
                    <a:bodyPr/>
                    <a:lstStyle/>
                    <a:p>
                      <a:pPr marL="252000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173605" algn="l"/>
                        </a:tabLst>
                      </a:pPr>
                      <a:r>
                        <a:rPr lang="en-US" sz="1600" dirty="0" err="1">
                          <a:solidFill>
                            <a:srgbClr val="000064"/>
                          </a:solidFill>
                          <a:effectLst/>
                        </a:rPr>
                        <a:t>Poreklo</a:t>
                      </a:r>
                      <a:r>
                        <a:rPr lang="en-US" sz="1600" dirty="0">
                          <a:solidFill>
                            <a:srgbClr val="000064"/>
                          </a:solidFill>
                          <a:effectLst/>
                        </a:rPr>
                        <a:t> </a:t>
                      </a:r>
                      <a:r>
                        <a:rPr lang="en-US" sz="1600" dirty="0" err="1">
                          <a:solidFill>
                            <a:srgbClr val="000064"/>
                          </a:solidFill>
                          <a:effectLst/>
                        </a:rPr>
                        <a:t>nejasno</a:t>
                      </a:r>
                      <a:r>
                        <a:rPr lang="en-US" sz="1600" dirty="0">
                          <a:solidFill>
                            <a:srgbClr val="000064"/>
                          </a:solidFill>
                          <a:effectLst/>
                        </a:rPr>
                        <a:t>, </a:t>
                      </a:r>
                      <a:r>
                        <a:rPr lang="en-US" sz="1600" dirty="0" err="1">
                          <a:solidFill>
                            <a:srgbClr val="000064"/>
                          </a:solidFill>
                          <a:effectLst/>
                        </a:rPr>
                        <a:t>sumnja</a:t>
                      </a:r>
                      <a:r>
                        <a:rPr lang="en-US" sz="1600" dirty="0">
                          <a:solidFill>
                            <a:srgbClr val="000064"/>
                          </a:solidFill>
                          <a:effectLst/>
                        </a:rPr>
                        <a:t> </a:t>
                      </a:r>
                      <a:r>
                        <a:rPr lang="en-US" sz="1600" dirty="0" err="1">
                          <a:solidFill>
                            <a:srgbClr val="000064"/>
                          </a:solidFill>
                          <a:effectLst/>
                        </a:rPr>
                        <a:t>na</a:t>
                      </a:r>
                      <a:r>
                        <a:rPr lang="en-US" sz="1600" dirty="0">
                          <a:solidFill>
                            <a:srgbClr val="000064"/>
                          </a:solidFill>
                          <a:effectLst/>
                        </a:rPr>
                        <a:t> MRSA, gram (-) </a:t>
                      </a:r>
                      <a:r>
                        <a:rPr lang="en-US" sz="1600" dirty="0" err="1">
                          <a:solidFill>
                            <a:srgbClr val="000064"/>
                          </a:solidFill>
                          <a:effectLst/>
                        </a:rPr>
                        <a:t>crevne</a:t>
                      </a:r>
                      <a:r>
                        <a:rPr lang="en-US" sz="1600" dirty="0">
                          <a:solidFill>
                            <a:srgbClr val="000064"/>
                          </a:solidFill>
                          <a:effectLst/>
                        </a:rPr>
                        <a:t> </a:t>
                      </a:r>
                      <a:r>
                        <a:rPr lang="en-US" sz="1600" dirty="0" err="1" smtClean="0">
                          <a:solidFill>
                            <a:srgbClr val="000064"/>
                          </a:solidFill>
                          <a:effectLst/>
                        </a:rPr>
                        <a:t>bak</a:t>
                      </a:r>
                      <a:r>
                        <a:rPr lang="x-none" sz="1600" dirty="0" smtClean="0">
                          <a:solidFill>
                            <a:srgbClr val="000064"/>
                          </a:solidFill>
                          <a:effectLst/>
                        </a:rPr>
                        <a:t>terije, </a:t>
                      </a:r>
                      <a:r>
                        <a:rPr lang="en-US" sz="1600" dirty="0" smtClean="0">
                          <a:solidFill>
                            <a:srgbClr val="000064"/>
                          </a:solidFill>
                          <a:effectLst/>
                        </a:rPr>
                        <a:t>Pseudomonas/</a:t>
                      </a:r>
                      <a:r>
                        <a:rPr lang="en-US" sz="1600" dirty="0" err="1" smtClean="0">
                          <a:solidFill>
                            <a:srgbClr val="000064"/>
                          </a:solidFill>
                          <a:effectLst/>
                        </a:rPr>
                        <a:t>Acinetobacter</a:t>
                      </a:r>
                      <a:r>
                        <a:rPr lang="en-US" sz="1600" dirty="0" smtClean="0">
                          <a:solidFill>
                            <a:srgbClr val="000064"/>
                          </a:solidFill>
                          <a:effectLst/>
                        </a:rPr>
                        <a:t> </a:t>
                      </a:r>
                      <a:r>
                        <a:rPr lang="en-US" sz="1600" dirty="0">
                          <a:solidFill>
                            <a:srgbClr val="000064"/>
                          </a:solidFill>
                          <a:effectLst/>
                        </a:rPr>
                        <a:t>spp.</a:t>
                      </a:r>
                      <a:endParaRPr lang="x-none" sz="1600" dirty="0">
                        <a:solidFill>
                          <a:srgbClr val="000064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252000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173605" algn="l"/>
                        </a:tabLst>
                      </a:pPr>
                      <a:r>
                        <a:rPr lang="en-US" sz="1600" dirty="0" err="1" smtClean="0">
                          <a:solidFill>
                            <a:srgbClr val="000064"/>
                          </a:solidFill>
                          <a:effectLst/>
                        </a:rPr>
                        <a:t>Imipenem</a:t>
                      </a:r>
                      <a:r>
                        <a:rPr lang="en-US" sz="1600" dirty="0" smtClean="0">
                          <a:solidFill>
                            <a:srgbClr val="000064"/>
                          </a:solidFill>
                          <a:effectLst/>
                        </a:rPr>
                        <a:t>/</a:t>
                      </a:r>
                      <a:r>
                        <a:rPr lang="en-US" sz="1600" dirty="0" err="1" smtClean="0">
                          <a:solidFill>
                            <a:srgbClr val="000064"/>
                          </a:solidFill>
                          <a:effectLst/>
                        </a:rPr>
                        <a:t>Meropenem</a:t>
                      </a:r>
                      <a:r>
                        <a:rPr lang="en-US" sz="1600" dirty="0" smtClean="0">
                          <a:solidFill>
                            <a:srgbClr val="000064"/>
                          </a:solidFill>
                          <a:effectLst/>
                        </a:rPr>
                        <a:t> + </a:t>
                      </a:r>
                      <a:r>
                        <a:rPr lang="en-US" sz="1600" dirty="0" err="1">
                          <a:solidFill>
                            <a:srgbClr val="000064"/>
                          </a:solidFill>
                          <a:effectLst/>
                        </a:rPr>
                        <a:t>Vankomicin</a:t>
                      </a:r>
                      <a:r>
                        <a:rPr lang="en-US" sz="1600" dirty="0">
                          <a:solidFill>
                            <a:srgbClr val="000064"/>
                          </a:solidFill>
                          <a:effectLst/>
                        </a:rPr>
                        <a:t> </a:t>
                      </a:r>
                      <a:r>
                        <a:rPr lang="en-US" sz="1600" dirty="0" err="1">
                          <a:solidFill>
                            <a:srgbClr val="000064"/>
                          </a:solidFill>
                          <a:effectLst/>
                        </a:rPr>
                        <a:t>ili</a:t>
                      </a:r>
                      <a:r>
                        <a:rPr lang="en-US" sz="1600" dirty="0">
                          <a:solidFill>
                            <a:srgbClr val="000064"/>
                          </a:solidFill>
                          <a:effectLst/>
                        </a:rPr>
                        <a:t> </a:t>
                      </a:r>
                      <a:r>
                        <a:rPr lang="en-US" sz="1600" dirty="0" err="1">
                          <a:solidFill>
                            <a:srgbClr val="000064"/>
                          </a:solidFill>
                          <a:effectLst/>
                        </a:rPr>
                        <a:t>Linezolid</a:t>
                      </a:r>
                      <a:endParaRPr lang="x-none" sz="1600" dirty="0">
                        <a:solidFill>
                          <a:srgbClr val="000064"/>
                        </a:solidFill>
                        <a:effectLst/>
                      </a:endParaRPr>
                    </a:p>
                    <a:p>
                      <a:pPr marL="252000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173605" algn="l"/>
                        </a:tabLst>
                      </a:pPr>
                      <a:r>
                        <a:rPr lang="en-US" sz="1600" dirty="0">
                          <a:solidFill>
                            <a:srgbClr val="000064"/>
                          </a:solidFill>
                          <a:effectLst/>
                        </a:rPr>
                        <a:t> (“</a:t>
                      </a:r>
                      <a:r>
                        <a:rPr lang="en-US" sz="1600" dirty="0" err="1">
                          <a:solidFill>
                            <a:srgbClr val="000064"/>
                          </a:solidFill>
                          <a:effectLst/>
                        </a:rPr>
                        <a:t>deeskalaciona</a:t>
                      </a:r>
                      <a:r>
                        <a:rPr lang="en-US" sz="1600" dirty="0">
                          <a:solidFill>
                            <a:srgbClr val="000064"/>
                          </a:solidFill>
                          <a:effectLst/>
                        </a:rPr>
                        <a:t> </a:t>
                      </a:r>
                      <a:r>
                        <a:rPr lang="en-US" sz="1600" dirty="0" err="1">
                          <a:solidFill>
                            <a:srgbClr val="000064"/>
                          </a:solidFill>
                          <a:effectLst/>
                        </a:rPr>
                        <a:t>terapija</a:t>
                      </a:r>
                      <a:r>
                        <a:rPr lang="en-US" sz="1600" dirty="0">
                          <a:solidFill>
                            <a:srgbClr val="000064"/>
                          </a:solidFill>
                          <a:effectLst/>
                        </a:rPr>
                        <a:t>”)</a:t>
                      </a:r>
                      <a:endParaRPr lang="x-none" sz="1600" dirty="0">
                        <a:solidFill>
                          <a:srgbClr val="000064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6" name="Slide Number Placeholder 1"/>
          <p:cNvSpPr txBox="1">
            <a:spLocks/>
          </p:cNvSpPr>
          <p:nvPr/>
        </p:nvSpPr>
        <p:spPr>
          <a:xfrm>
            <a:off x="8460432" y="6492671"/>
            <a:ext cx="683568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i="1" kern="1200">
                <a:solidFill>
                  <a:schemeClr val="tx1"/>
                </a:solidFill>
                <a:latin typeface="Tahoma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i="1" kern="1200">
                <a:solidFill>
                  <a:schemeClr val="tx1"/>
                </a:solidFill>
                <a:latin typeface="Tahoma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i="1" kern="1200">
                <a:solidFill>
                  <a:schemeClr val="tx1"/>
                </a:solidFill>
                <a:latin typeface="Tahoma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i="1" kern="1200">
                <a:solidFill>
                  <a:schemeClr val="tx1"/>
                </a:solidFill>
                <a:latin typeface="Tahoma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i="1" kern="1200">
                <a:solidFill>
                  <a:schemeClr val="tx1"/>
                </a:solidFill>
                <a:latin typeface="Tahoma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i="1" kern="1200">
                <a:solidFill>
                  <a:schemeClr val="tx1"/>
                </a:solidFill>
                <a:latin typeface="Tahoma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i="1" kern="1200">
                <a:solidFill>
                  <a:schemeClr val="tx1"/>
                </a:solidFill>
                <a:latin typeface="Tahoma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i="1" kern="1200">
                <a:solidFill>
                  <a:schemeClr val="tx1"/>
                </a:solidFill>
                <a:latin typeface="Tahoma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i="1" kern="1200">
                <a:solidFill>
                  <a:schemeClr val="tx1"/>
                </a:solidFill>
                <a:latin typeface="Tahoma" charset="0"/>
                <a:ea typeface="+mn-ea"/>
                <a:cs typeface="+mn-cs"/>
              </a:defRPr>
            </a:lvl9pPr>
          </a:lstStyle>
          <a:p>
            <a:fld id="{8B473825-BB98-46D3-A343-54F2F9FF794F}" type="slidenum">
              <a:rPr lang="en-US" sz="1600" i="0" smtClean="0">
                <a:latin typeface="Calibri" pitchFamily="34" charset="0"/>
                <a:cs typeface="Calibri" pitchFamily="34" charset="0"/>
              </a:rPr>
              <a:pPr/>
              <a:t>17</a:t>
            </a:fld>
            <a:r>
              <a:rPr lang="en-US" sz="1600" i="0" dirty="0" smtClean="0">
                <a:latin typeface="Calibri" pitchFamily="34" charset="0"/>
                <a:cs typeface="Calibri" pitchFamily="34" charset="0"/>
              </a:rPr>
              <a:t>/</a:t>
            </a:r>
            <a:r>
              <a:rPr lang="x-none" sz="1600" i="0" dirty="0" smtClean="0">
                <a:latin typeface="Calibri" pitchFamily="34" charset="0"/>
                <a:cs typeface="Calibri" pitchFamily="34" charset="0"/>
              </a:rPr>
              <a:t>35</a:t>
            </a:r>
            <a:endParaRPr lang="en-US" sz="1600" i="0" dirty="0">
              <a:latin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1"/>
          <p:cNvSpPr txBox="1">
            <a:spLocks/>
          </p:cNvSpPr>
          <p:nvPr/>
        </p:nvSpPr>
        <p:spPr>
          <a:xfrm>
            <a:off x="8460432" y="6492671"/>
            <a:ext cx="683568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i="1" kern="1200">
                <a:solidFill>
                  <a:schemeClr val="tx1"/>
                </a:solidFill>
                <a:latin typeface="Tahoma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i="1" kern="1200">
                <a:solidFill>
                  <a:schemeClr val="tx1"/>
                </a:solidFill>
                <a:latin typeface="Tahoma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i="1" kern="1200">
                <a:solidFill>
                  <a:schemeClr val="tx1"/>
                </a:solidFill>
                <a:latin typeface="Tahoma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i="1" kern="1200">
                <a:solidFill>
                  <a:schemeClr val="tx1"/>
                </a:solidFill>
                <a:latin typeface="Tahoma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i="1" kern="1200">
                <a:solidFill>
                  <a:schemeClr val="tx1"/>
                </a:solidFill>
                <a:latin typeface="Tahoma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i="1" kern="1200">
                <a:solidFill>
                  <a:schemeClr val="tx1"/>
                </a:solidFill>
                <a:latin typeface="Tahoma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i="1" kern="1200">
                <a:solidFill>
                  <a:schemeClr val="tx1"/>
                </a:solidFill>
                <a:latin typeface="Tahoma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i="1" kern="1200">
                <a:solidFill>
                  <a:schemeClr val="tx1"/>
                </a:solidFill>
                <a:latin typeface="Tahoma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i="1" kern="1200">
                <a:solidFill>
                  <a:schemeClr val="tx1"/>
                </a:solidFill>
                <a:latin typeface="Tahoma" charset="0"/>
                <a:ea typeface="+mn-ea"/>
                <a:cs typeface="+mn-cs"/>
              </a:defRPr>
            </a:lvl9pPr>
          </a:lstStyle>
          <a:p>
            <a:fld id="{8B473825-BB98-46D3-A343-54F2F9FF794F}" type="slidenum">
              <a:rPr lang="en-US" sz="1600" i="0" smtClean="0">
                <a:latin typeface="Calibri" pitchFamily="34" charset="0"/>
                <a:cs typeface="Calibri" pitchFamily="34" charset="0"/>
              </a:rPr>
              <a:pPr/>
              <a:t>18</a:t>
            </a:fld>
            <a:r>
              <a:rPr lang="en-US" sz="1600" i="0" dirty="0" smtClean="0">
                <a:latin typeface="Calibri" pitchFamily="34" charset="0"/>
                <a:cs typeface="Calibri" pitchFamily="34" charset="0"/>
              </a:rPr>
              <a:t>/</a:t>
            </a:r>
            <a:r>
              <a:rPr lang="x-none" sz="1600" i="0" dirty="0" smtClean="0">
                <a:latin typeface="Calibri" pitchFamily="34" charset="0"/>
                <a:cs typeface="Calibri" pitchFamily="34" charset="0"/>
              </a:rPr>
              <a:t>35</a:t>
            </a:r>
            <a:endParaRPr lang="en-US" sz="1600" i="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043608" y="588800"/>
            <a:ext cx="7686600" cy="60478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i="0" spc="300" dirty="0">
                <a:solidFill>
                  <a:srgbClr val="FFFF00"/>
                </a:solidFill>
              </a:rPr>
              <a:t>INFEKTIVNI ENDOKARDITIS</a:t>
            </a:r>
            <a:endParaRPr lang="x-none" sz="2000" i="0" spc="300" dirty="0">
              <a:solidFill>
                <a:srgbClr val="FFFF00"/>
              </a:solidFill>
            </a:endParaRPr>
          </a:p>
          <a:p>
            <a:pPr lvl="0"/>
            <a:endParaRPr lang="en-US" i="0" dirty="0" smtClean="0"/>
          </a:p>
          <a:p>
            <a:pPr marL="285750" lvl="0" indent="-285750">
              <a:buClr>
                <a:srgbClr val="FFFF00"/>
              </a:buClr>
              <a:buSzPct val="170000"/>
              <a:buFont typeface="Arial" pitchFamily="34" charset="0"/>
              <a:buChar char="•"/>
            </a:pPr>
            <a:r>
              <a:rPr lang="en-US" i="0" dirty="0" err="1" smtClean="0"/>
              <a:t>Značajno</a:t>
            </a:r>
            <a:r>
              <a:rPr lang="en-US" i="0" dirty="0" smtClean="0"/>
              <a:t>  </a:t>
            </a:r>
            <a:r>
              <a:rPr lang="en-US" i="0" dirty="0" err="1"/>
              <a:t>češći</a:t>
            </a:r>
            <a:r>
              <a:rPr lang="en-US" i="0" dirty="0"/>
              <a:t> </a:t>
            </a:r>
            <a:r>
              <a:rPr lang="en-US" i="0" dirty="0" err="1"/>
              <a:t>kpd</a:t>
            </a:r>
            <a:r>
              <a:rPr lang="en-US" i="0" dirty="0"/>
              <a:t> </a:t>
            </a:r>
            <a:r>
              <a:rPr lang="en-US" i="0" dirty="0" err="1"/>
              <a:t>osoba</a:t>
            </a:r>
            <a:r>
              <a:rPr lang="en-US" i="0" dirty="0"/>
              <a:t> </a:t>
            </a:r>
            <a:r>
              <a:rPr lang="en-US" i="0" dirty="0" err="1"/>
              <a:t>starijih</a:t>
            </a:r>
            <a:r>
              <a:rPr lang="en-US" i="0" dirty="0"/>
              <a:t> </a:t>
            </a:r>
            <a:r>
              <a:rPr lang="en-US" i="0" dirty="0" err="1"/>
              <a:t>od</a:t>
            </a:r>
            <a:r>
              <a:rPr lang="en-US" i="0" dirty="0"/>
              <a:t> 65 </a:t>
            </a:r>
            <a:r>
              <a:rPr lang="en-US" i="0" dirty="0" err="1"/>
              <a:t>godina</a:t>
            </a:r>
            <a:r>
              <a:rPr lang="en-US" i="0" dirty="0"/>
              <a:t> </a:t>
            </a:r>
            <a:r>
              <a:rPr lang="en-US" i="0" dirty="0" err="1" smtClean="0"/>
              <a:t>nego</a:t>
            </a:r>
            <a:r>
              <a:rPr lang="en-US" i="0" dirty="0" smtClean="0"/>
              <a:t> </a:t>
            </a:r>
            <a:r>
              <a:rPr lang="en-US" i="0" dirty="0"/>
              <a:t>u </a:t>
            </a:r>
            <a:r>
              <a:rPr lang="en-US" i="0" dirty="0" err="1"/>
              <a:t>mladjoj</a:t>
            </a:r>
            <a:r>
              <a:rPr lang="en-US" i="0" dirty="0"/>
              <a:t> </a:t>
            </a:r>
            <a:r>
              <a:rPr lang="en-US" i="0" dirty="0" err="1" smtClean="0"/>
              <a:t>populaciji</a:t>
            </a:r>
            <a:r>
              <a:rPr lang="en-US" i="0" dirty="0" smtClean="0"/>
              <a:t>.</a:t>
            </a:r>
            <a:endParaRPr lang="x-none" i="0" dirty="0"/>
          </a:p>
          <a:p>
            <a:r>
              <a:rPr lang="en-US" i="0" dirty="0"/>
              <a:t> </a:t>
            </a:r>
            <a:endParaRPr lang="x-none" i="0" dirty="0"/>
          </a:p>
          <a:p>
            <a:pPr>
              <a:spcAft>
                <a:spcPts val="600"/>
              </a:spcAft>
            </a:pPr>
            <a:r>
              <a:rPr lang="en-US" b="1" i="0" dirty="0" err="1">
                <a:solidFill>
                  <a:srgbClr val="FFFF99"/>
                </a:solidFill>
              </a:rPr>
              <a:t>Etiologija</a:t>
            </a:r>
            <a:endParaRPr lang="x-none" i="0" dirty="0">
              <a:solidFill>
                <a:srgbClr val="FFFF99"/>
              </a:solidFill>
            </a:endParaRPr>
          </a:p>
          <a:p>
            <a:r>
              <a:rPr lang="en-US" b="1" i="0" dirty="0"/>
              <a:t> </a:t>
            </a:r>
            <a:r>
              <a:rPr lang="en-US" i="0" dirty="0" smtClean="0"/>
              <a:t>Streptococcus </a:t>
            </a:r>
            <a:r>
              <a:rPr lang="en-US" i="0" dirty="0" err="1" smtClean="0"/>
              <a:t>viridans</a:t>
            </a:r>
            <a:r>
              <a:rPr lang="en-US" i="0" dirty="0" smtClean="0"/>
              <a:t> </a:t>
            </a:r>
            <a:r>
              <a:rPr lang="en-US" i="0" dirty="0" err="1"/>
              <a:t>i</a:t>
            </a:r>
            <a:r>
              <a:rPr lang="en-US" i="0" dirty="0"/>
              <a:t> Staphylococcus </a:t>
            </a:r>
            <a:r>
              <a:rPr lang="en-US" i="0" dirty="0" err="1"/>
              <a:t>aureus</a:t>
            </a:r>
            <a:r>
              <a:rPr lang="en-US" i="0" dirty="0"/>
              <a:t> (80% </a:t>
            </a:r>
            <a:r>
              <a:rPr lang="en-US" i="0" dirty="0" err="1"/>
              <a:t>obolelih</a:t>
            </a:r>
            <a:r>
              <a:rPr lang="en-US" i="0" dirty="0"/>
              <a:t>)</a:t>
            </a:r>
            <a:endParaRPr lang="x-none" i="0" dirty="0"/>
          </a:p>
          <a:p>
            <a:pPr marL="285750" indent="-285750">
              <a:spcBef>
                <a:spcPts val="600"/>
              </a:spcBef>
              <a:buClr>
                <a:srgbClr val="FFFF00"/>
              </a:buClr>
              <a:buSzPct val="170000"/>
              <a:buFont typeface="Arial" pitchFamily="34" charset="0"/>
              <a:buChar char="•"/>
            </a:pPr>
            <a:r>
              <a:rPr lang="en-US" i="0" dirty="0" smtClean="0"/>
              <a:t> </a:t>
            </a:r>
            <a:r>
              <a:rPr lang="en-US" i="0" dirty="0" err="1"/>
              <a:t>Enterokok</a:t>
            </a:r>
            <a:r>
              <a:rPr lang="en-US" i="0" dirty="0"/>
              <a:t> </a:t>
            </a:r>
            <a:r>
              <a:rPr lang="en-US" i="0" dirty="0" err="1"/>
              <a:t>i</a:t>
            </a:r>
            <a:r>
              <a:rPr lang="en-US" i="0" dirty="0"/>
              <a:t> gram (-) </a:t>
            </a:r>
            <a:r>
              <a:rPr lang="en-US" i="0" dirty="0" err="1" smtClean="0"/>
              <a:t>bakterije</a:t>
            </a:r>
            <a:r>
              <a:rPr lang="en-US" i="0" dirty="0" smtClean="0"/>
              <a:t>.</a:t>
            </a:r>
          </a:p>
          <a:p>
            <a:pPr marL="285750" indent="-285750">
              <a:buFont typeface="Arial" pitchFamily="34" charset="0"/>
              <a:buChar char="•"/>
            </a:pPr>
            <a:endParaRPr lang="en-US" i="0" dirty="0"/>
          </a:p>
          <a:p>
            <a:pPr>
              <a:spcAft>
                <a:spcPts val="600"/>
              </a:spcAft>
            </a:pPr>
            <a:r>
              <a:rPr lang="en-US" b="1" i="0" dirty="0" err="1">
                <a:solidFill>
                  <a:srgbClr val="FFFF99"/>
                </a:solidFill>
              </a:rPr>
              <a:t>Klinička</a:t>
            </a:r>
            <a:r>
              <a:rPr lang="en-US" b="1" i="0" dirty="0">
                <a:solidFill>
                  <a:srgbClr val="FFFF99"/>
                </a:solidFill>
              </a:rPr>
              <a:t> </a:t>
            </a:r>
            <a:r>
              <a:rPr lang="en-US" b="1" i="0" dirty="0" err="1">
                <a:solidFill>
                  <a:srgbClr val="FFFF99"/>
                </a:solidFill>
              </a:rPr>
              <a:t>slika</a:t>
            </a:r>
            <a:endParaRPr lang="x-none" i="0" dirty="0">
              <a:solidFill>
                <a:srgbClr val="FFFF99"/>
              </a:solidFill>
            </a:endParaRPr>
          </a:p>
          <a:p>
            <a:r>
              <a:rPr lang="en-US" i="0" dirty="0" err="1" smtClean="0"/>
              <a:t>Atipična</a:t>
            </a:r>
            <a:r>
              <a:rPr lang="en-US" i="0" dirty="0" smtClean="0"/>
              <a:t> </a:t>
            </a:r>
            <a:r>
              <a:rPr lang="en-US" i="0" dirty="0"/>
              <a:t>(</a:t>
            </a:r>
            <a:r>
              <a:rPr lang="en-US" i="0" dirty="0" err="1"/>
              <a:t>izostanak</a:t>
            </a:r>
            <a:r>
              <a:rPr lang="en-US" i="0" dirty="0"/>
              <a:t> temperature, </a:t>
            </a:r>
            <a:r>
              <a:rPr lang="en-US" i="0" dirty="0" err="1"/>
              <a:t>leukocitoze</a:t>
            </a:r>
            <a:r>
              <a:rPr lang="en-US" i="0" dirty="0"/>
              <a:t> </a:t>
            </a:r>
            <a:r>
              <a:rPr lang="en-US" i="0" dirty="0" err="1"/>
              <a:t>i</a:t>
            </a:r>
            <a:r>
              <a:rPr lang="en-US" i="0" dirty="0"/>
              <a:t> </a:t>
            </a:r>
            <a:r>
              <a:rPr lang="en-US" i="0" dirty="0" err="1"/>
              <a:t>karakterističnih</a:t>
            </a:r>
            <a:r>
              <a:rPr lang="en-US" i="0" dirty="0"/>
              <a:t> </a:t>
            </a:r>
            <a:r>
              <a:rPr lang="en-US" i="0" dirty="0" err="1"/>
              <a:t>promena</a:t>
            </a:r>
            <a:r>
              <a:rPr lang="en-US" i="0" dirty="0"/>
              <a:t> </a:t>
            </a:r>
            <a:r>
              <a:rPr lang="en-US" i="0" dirty="0" err="1"/>
              <a:t>po</a:t>
            </a:r>
            <a:r>
              <a:rPr lang="en-US" i="0" dirty="0"/>
              <a:t> </a:t>
            </a:r>
            <a:r>
              <a:rPr lang="en-US" i="0" dirty="0" err="1"/>
              <a:t>koži</a:t>
            </a:r>
            <a:r>
              <a:rPr lang="en-US" i="0" dirty="0" smtClean="0"/>
              <a:t>).</a:t>
            </a:r>
            <a:endParaRPr lang="x-none" i="0" dirty="0"/>
          </a:p>
          <a:p>
            <a:r>
              <a:rPr lang="en-US" i="0" dirty="0"/>
              <a:t> </a:t>
            </a:r>
            <a:endParaRPr lang="x-none" i="0" dirty="0"/>
          </a:p>
          <a:p>
            <a:pPr>
              <a:spcAft>
                <a:spcPts val="600"/>
              </a:spcAft>
            </a:pPr>
            <a:r>
              <a:rPr lang="en-US" b="1" i="0" dirty="0" err="1">
                <a:solidFill>
                  <a:srgbClr val="FFFF99"/>
                </a:solidFill>
              </a:rPr>
              <a:t>Terapija</a:t>
            </a:r>
            <a:endParaRPr lang="x-none" i="0" dirty="0">
              <a:solidFill>
                <a:srgbClr val="FFFF99"/>
              </a:solidFill>
            </a:endParaRPr>
          </a:p>
          <a:p>
            <a:pPr marL="285750" lvl="0" indent="-285750">
              <a:buClr>
                <a:srgbClr val="FFFF00"/>
              </a:buClr>
              <a:buSzPct val="170000"/>
              <a:buFont typeface="Arial" pitchFamily="34" charset="0"/>
              <a:buChar char="•"/>
            </a:pPr>
            <a:r>
              <a:rPr lang="en-US" i="0" dirty="0"/>
              <a:t> </a:t>
            </a:r>
            <a:r>
              <a:rPr lang="en-US" i="0" dirty="0" err="1"/>
              <a:t>Penicilin</a:t>
            </a:r>
            <a:r>
              <a:rPr lang="en-US" i="0" dirty="0"/>
              <a:t> G </a:t>
            </a:r>
            <a:r>
              <a:rPr lang="en-US" i="0" dirty="0" err="1"/>
              <a:t>ili</a:t>
            </a:r>
            <a:r>
              <a:rPr lang="en-US" i="0" dirty="0"/>
              <a:t> </a:t>
            </a:r>
            <a:r>
              <a:rPr lang="x-none" i="0" dirty="0" smtClean="0"/>
              <a:t>ampicilin+ cefazolin</a:t>
            </a:r>
            <a:r>
              <a:rPr lang="en-US" i="0" dirty="0" smtClean="0"/>
              <a:t> </a:t>
            </a:r>
            <a:r>
              <a:rPr lang="en-US" i="0" dirty="0"/>
              <a:t>+ </a:t>
            </a:r>
            <a:r>
              <a:rPr lang="en-US" i="0" dirty="0" err="1" smtClean="0"/>
              <a:t>aminoglikozid</a:t>
            </a:r>
            <a:r>
              <a:rPr lang="en-US" i="0" dirty="0" smtClean="0"/>
              <a:t>,</a:t>
            </a:r>
            <a:endParaRPr lang="x-none" i="0" dirty="0"/>
          </a:p>
          <a:p>
            <a:pPr marL="285750" lvl="0" indent="-285750">
              <a:buClr>
                <a:srgbClr val="FFFF00"/>
              </a:buClr>
              <a:buSzPct val="170000"/>
              <a:buFont typeface="Arial" pitchFamily="34" charset="0"/>
              <a:buChar char="•"/>
            </a:pPr>
            <a:r>
              <a:rPr lang="en-US" i="0" dirty="0"/>
              <a:t> </a:t>
            </a:r>
            <a:r>
              <a:rPr lang="en-US" i="0" dirty="0" err="1"/>
              <a:t>Vankomicin</a:t>
            </a:r>
            <a:r>
              <a:rPr lang="en-US" i="0" dirty="0"/>
              <a:t> + </a:t>
            </a:r>
            <a:r>
              <a:rPr lang="en-US" i="0" dirty="0" err="1" smtClean="0"/>
              <a:t>aminoglikozid</a:t>
            </a:r>
            <a:r>
              <a:rPr lang="en-US" i="0" dirty="0" smtClean="0"/>
              <a:t>.</a:t>
            </a:r>
            <a:endParaRPr lang="x-none" i="0" dirty="0"/>
          </a:p>
          <a:p>
            <a:r>
              <a:rPr lang="en-US" i="0" dirty="0"/>
              <a:t> </a:t>
            </a:r>
            <a:endParaRPr lang="x-none" i="0" dirty="0">
              <a:solidFill>
                <a:srgbClr val="FFFF99"/>
              </a:solidFill>
            </a:endParaRPr>
          </a:p>
          <a:p>
            <a:pPr>
              <a:spcAft>
                <a:spcPts val="600"/>
              </a:spcAft>
            </a:pPr>
            <a:r>
              <a:rPr lang="en-US" b="1" i="0" dirty="0" err="1">
                <a:solidFill>
                  <a:srgbClr val="FFFF99"/>
                </a:solidFill>
              </a:rPr>
              <a:t>Profilaksa</a:t>
            </a:r>
            <a:endParaRPr lang="x-none" i="0" dirty="0">
              <a:solidFill>
                <a:srgbClr val="FFFF99"/>
              </a:solidFill>
            </a:endParaRPr>
          </a:p>
          <a:p>
            <a:pPr marL="285750" indent="-285750">
              <a:buClr>
                <a:srgbClr val="FFFF00"/>
              </a:buClr>
              <a:buSzPct val="170000"/>
              <a:buFont typeface="Arial" pitchFamily="34" charset="0"/>
              <a:buChar char="•"/>
            </a:pPr>
            <a:r>
              <a:rPr lang="en-US" i="0" dirty="0"/>
              <a:t> </a:t>
            </a:r>
            <a:r>
              <a:rPr lang="x-none" i="0" dirty="0" smtClean="0"/>
              <a:t>Kod osoba u riziku od IE pre intervencija (amoxicilin, ampicilin, gentamicin)</a:t>
            </a:r>
            <a:endParaRPr lang="x-none" i="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1653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1"/>
          <p:cNvSpPr txBox="1">
            <a:spLocks/>
          </p:cNvSpPr>
          <p:nvPr/>
        </p:nvSpPr>
        <p:spPr>
          <a:xfrm>
            <a:off x="8460432" y="6492671"/>
            <a:ext cx="683568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i="1" kern="1200">
                <a:solidFill>
                  <a:schemeClr val="tx1"/>
                </a:solidFill>
                <a:latin typeface="Tahoma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i="1" kern="1200">
                <a:solidFill>
                  <a:schemeClr val="tx1"/>
                </a:solidFill>
                <a:latin typeface="Tahoma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i="1" kern="1200">
                <a:solidFill>
                  <a:schemeClr val="tx1"/>
                </a:solidFill>
                <a:latin typeface="Tahoma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i="1" kern="1200">
                <a:solidFill>
                  <a:schemeClr val="tx1"/>
                </a:solidFill>
                <a:latin typeface="Tahoma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i="1" kern="1200">
                <a:solidFill>
                  <a:schemeClr val="tx1"/>
                </a:solidFill>
                <a:latin typeface="Tahoma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i="1" kern="1200">
                <a:solidFill>
                  <a:schemeClr val="tx1"/>
                </a:solidFill>
                <a:latin typeface="Tahoma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i="1" kern="1200">
                <a:solidFill>
                  <a:schemeClr val="tx1"/>
                </a:solidFill>
                <a:latin typeface="Tahoma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i="1" kern="1200">
                <a:solidFill>
                  <a:schemeClr val="tx1"/>
                </a:solidFill>
                <a:latin typeface="Tahoma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i="1" kern="1200">
                <a:solidFill>
                  <a:schemeClr val="tx1"/>
                </a:solidFill>
                <a:latin typeface="Tahoma" charset="0"/>
                <a:ea typeface="+mn-ea"/>
                <a:cs typeface="+mn-cs"/>
              </a:defRPr>
            </a:lvl9pPr>
          </a:lstStyle>
          <a:p>
            <a:fld id="{8B473825-BB98-46D3-A343-54F2F9FF794F}" type="slidenum">
              <a:rPr lang="en-US" sz="1600" i="0" smtClean="0">
                <a:latin typeface="Calibri" pitchFamily="34" charset="0"/>
                <a:cs typeface="Calibri" pitchFamily="34" charset="0"/>
              </a:rPr>
              <a:pPr/>
              <a:t>19</a:t>
            </a:fld>
            <a:r>
              <a:rPr lang="en-US" sz="1600" i="0" dirty="0" smtClean="0">
                <a:latin typeface="Calibri" pitchFamily="34" charset="0"/>
                <a:cs typeface="Calibri" pitchFamily="34" charset="0"/>
              </a:rPr>
              <a:t>/</a:t>
            </a:r>
            <a:r>
              <a:rPr lang="x-none" sz="1600" i="0" dirty="0" smtClean="0">
                <a:latin typeface="Calibri" pitchFamily="34" charset="0"/>
                <a:cs typeface="Calibri" pitchFamily="34" charset="0"/>
              </a:rPr>
              <a:t>35</a:t>
            </a:r>
            <a:endParaRPr lang="en-US" sz="1600" i="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971600" y="1268760"/>
            <a:ext cx="7272808" cy="42319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i="0" spc="300" dirty="0">
                <a:solidFill>
                  <a:srgbClr val="FFFF00"/>
                </a:solidFill>
              </a:rPr>
              <a:t>INFEKCIJE </a:t>
            </a:r>
            <a:r>
              <a:rPr lang="en-US" sz="2000" b="1" i="0" spc="300" dirty="0" smtClean="0">
                <a:solidFill>
                  <a:srgbClr val="FFFF00"/>
                </a:solidFill>
              </a:rPr>
              <a:t>IMPLA</a:t>
            </a:r>
            <a:r>
              <a:rPr lang="x-none" sz="2000" b="1" i="0" spc="300" dirty="0" smtClean="0">
                <a:solidFill>
                  <a:srgbClr val="FFFF00"/>
                </a:solidFill>
              </a:rPr>
              <a:t>N</a:t>
            </a:r>
            <a:r>
              <a:rPr lang="en-US" sz="2000" b="1" i="0" spc="300" dirty="0" smtClean="0">
                <a:solidFill>
                  <a:srgbClr val="FFFF00"/>
                </a:solidFill>
              </a:rPr>
              <a:t>TIRANIH </a:t>
            </a:r>
            <a:r>
              <a:rPr lang="en-US" sz="2000" b="1" i="0" spc="300" dirty="0">
                <a:solidFill>
                  <a:srgbClr val="FFFF00"/>
                </a:solidFill>
              </a:rPr>
              <a:t>MATERIJALA</a:t>
            </a:r>
            <a:endParaRPr lang="x-none" sz="2000" i="0" spc="300" dirty="0">
              <a:solidFill>
                <a:srgbClr val="FFFF00"/>
              </a:solidFill>
            </a:endParaRPr>
          </a:p>
          <a:p>
            <a:r>
              <a:rPr lang="en-US" b="1" i="0" dirty="0"/>
              <a:t> </a:t>
            </a:r>
            <a:endParaRPr lang="x-none" i="0" dirty="0"/>
          </a:p>
          <a:p>
            <a:pPr marL="285750" lvl="0" indent="-285750">
              <a:spcAft>
                <a:spcPts val="600"/>
              </a:spcAft>
              <a:buClr>
                <a:srgbClr val="FFFF00"/>
              </a:buClr>
              <a:buSzPct val="170000"/>
              <a:buFont typeface="Arial" pitchFamily="34" charset="0"/>
              <a:buChar char="•"/>
            </a:pPr>
            <a:r>
              <a:rPr lang="en-US" i="0" dirty="0" err="1"/>
              <a:t>Veštački</a:t>
            </a:r>
            <a:r>
              <a:rPr lang="en-US" i="0" dirty="0"/>
              <a:t> </a:t>
            </a:r>
            <a:r>
              <a:rPr lang="en-US" i="0" dirty="0" err="1"/>
              <a:t>srčani</a:t>
            </a:r>
            <a:r>
              <a:rPr lang="en-US" i="0" dirty="0"/>
              <a:t> </a:t>
            </a:r>
            <a:r>
              <a:rPr lang="en-US" i="0" dirty="0" err="1" smtClean="0"/>
              <a:t>zalisci</a:t>
            </a:r>
            <a:r>
              <a:rPr lang="en-US" i="0" dirty="0" smtClean="0"/>
              <a:t>,</a:t>
            </a:r>
            <a:endParaRPr lang="x-none" i="0" dirty="0"/>
          </a:p>
          <a:p>
            <a:pPr marL="285750" lvl="0" indent="-285750">
              <a:spcAft>
                <a:spcPts val="600"/>
              </a:spcAft>
              <a:buClr>
                <a:srgbClr val="FFFF00"/>
              </a:buClr>
              <a:buSzPct val="170000"/>
              <a:buFont typeface="Arial" pitchFamily="34" charset="0"/>
              <a:buChar char="•"/>
            </a:pPr>
            <a:r>
              <a:rPr lang="en-US" i="0" dirty="0" err="1"/>
              <a:t>Veštački</a:t>
            </a:r>
            <a:r>
              <a:rPr lang="en-US" i="0" dirty="0"/>
              <a:t> </a:t>
            </a:r>
            <a:r>
              <a:rPr lang="en-US" i="0" dirty="0" err="1" smtClean="0"/>
              <a:t>zglobovi</a:t>
            </a:r>
            <a:r>
              <a:rPr lang="en-US" i="0" dirty="0" smtClean="0"/>
              <a:t>,</a:t>
            </a:r>
            <a:endParaRPr lang="x-none" i="0" dirty="0"/>
          </a:p>
          <a:p>
            <a:pPr marL="285750" lvl="0" indent="-285750">
              <a:spcAft>
                <a:spcPts val="600"/>
              </a:spcAft>
              <a:buClr>
                <a:srgbClr val="FFFF00"/>
              </a:buClr>
              <a:buSzPct val="170000"/>
              <a:buFont typeface="Arial" pitchFamily="34" charset="0"/>
              <a:buChar char="•"/>
            </a:pPr>
            <a:r>
              <a:rPr lang="en-US" i="0" dirty="0" err="1"/>
              <a:t>Vodiči</a:t>
            </a:r>
            <a:r>
              <a:rPr lang="en-US" i="0" dirty="0"/>
              <a:t> </a:t>
            </a:r>
            <a:r>
              <a:rPr lang="en-US" i="0" dirty="0" err="1"/>
              <a:t>ritma</a:t>
            </a:r>
            <a:r>
              <a:rPr lang="en-US" i="0" dirty="0"/>
              <a:t> (pacemaker</a:t>
            </a:r>
            <a:r>
              <a:rPr lang="en-US" i="0" dirty="0" smtClean="0"/>
              <a:t>),</a:t>
            </a:r>
            <a:endParaRPr lang="x-none" i="0" dirty="0"/>
          </a:p>
          <a:p>
            <a:pPr marL="285750" lvl="0" indent="-285750">
              <a:spcAft>
                <a:spcPts val="600"/>
              </a:spcAft>
              <a:buClr>
                <a:srgbClr val="FFFF00"/>
              </a:buClr>
              <a:buSzPct val="170000"/>
              <a:buFont typeface="Arial" pitchFamily="34" charset="0"/>
              <a:buChar char="•"/>
            </a:pPr>
            <a:r>
              <a:rPr lang="en-US" i="0" dirty="0" err="1"/>
              <a:t>Vaskularni</a:t>
            </a:r>
            <a:r>
              <a:rPr lang="en-US" i="0" dirty="0"/>
              <a:t> </a:t>
            </a:r>
            <a:r>
              <a:rPr lang="en-US" i="0" dirty="0" err="1" smtClean="0"/>
              <a:t>graftovi</a:t>
            </a:r>
            <a:r>
              <a:rPr lang="en-US" i="0" dirty="0" smtClean="0"/>
              <a:t>.</a:t>
            </a:r>
            <a:endParaRPr lang="x-none" i="0" dirty="0"/>
          </a:p>
          <a:p>
            <a:r>
              <a:rPr lang="en-US" i="0" dirty="0"/>
              <a:t> </a:t>
            </a:r>
            <a:endParaRPr lang="x-none" i="0" dirty="0"/>
          </a:p>
          <a:p>
            <a:r>
              <a:rPr lang="en-US" b="1" i="0" dirty="0" err="1">
                <a:solidFill>
                  <a:srgbClr val="FFFF99"/>
                </a:solidFill>
              </a:rPr>
              <a:t>Dijagnoza</a:t>
            </a:r>
            <a:r>
              <a:rPr lang="en-US" b="1" i="0" dirty="0">
                <a:solidFill>
                  <a:srgbClr val="FFFF99"/>
                </a:solidFill>
              </a:rPr>
              <a:t> </a:t>
            </a:r>
            <a:r>
              <a:rPr lang="en-US" b="1" i="0" dirty="0" err="1">
                <a:solidFill>
                  <a:srgbClr val="FFFF99"/>
                </a:solidFill>
              </a:rPr>
              <a:t>i</a:t>
            </a:r>
            <a:r>
              <a:rPr lang="en-US" b="1" i="0" dirty="0">
                <a:solidFill>
                  <a:srgbClr val="FFFF99"/>
                </a:solidFill>
              </a:rPr>
              <a:t> </a:t>
            </a:r>
            <a:r>
              <a:rPr lang="en-US" b="1" i="0" dirty="0" err="1">
                <a:solidFill>
                  <a:srgbClr val="FFFF99"/>
                </a:solidFill>
              </a:rPr>
              <a:t>lečenje</a:t>
            </a:r>
            <a:endParaRPr lang="x-none" i="0" dirty="0">
              <a:solidFill>
                <a:srgbClr val="FFFF99"/>
              </a:solidFill>
            </a:endParaRPr>
          </a:p>
          <a:p>
            <a:r>
              <a:rPr lang="en-US" b="1" i="0" dirty="0"/>
              <a:t> </a:t>
            </a:r>
            <a:endParaRPr lang="x-none" i="0" dirty="0"/>
          </a:p>
          <a:p>
            <a:pPr marL="342900" lvl="0" indent="-342900">
              <a:spcAft>
                <a:spcPts val="600"/>
              </a:spcAft>
              <a:buClr>
                <a:srgbClr val="FFFF00"/>
              </a:buClr>
              <a:buFont typeface="+mj-lt"/>
              <a:buAutoNum type="arabicPeriod"/>
            </a:pPr>
            <a:r>
              <a:rPr lang="en-US" i="0" dirty="0" err="1"/>
              <a:t>Egzaktna</a:t>
            </a:r>
            <a:r>
              <a:rPr lang="en-US" i="0" dirty="0"/>
              <a:t> </a:t>
            </a:r>
            <a:r>
              <a:rPr lang="en-US" i="0" dirty="0" err="1" smtClean="0"/>
              <a:t>dijagnoza</a:t>
            </a:r>
            <a:r>
              <a:rPr lang="en-US" i="0" dirty="0" smtClean="0"/>
              <a:t>,</a:t>
            </a:r>
            <a:endParaRPr lang="x-none" i="0" dirty="0"/>
          </a:p>
          <a:p>
            <a:pPr marL="342900" lvl="0" indent="-342900">
              <a:spcAft>
                <a:spcPts val="600"/>
              </a:spcAft>
              <a:buClr>
                <a:srgbClr val="FFFF00"/>
              </a:buClr>
              <a:buFont typeface="+mj-lt"/>
              <a:buAutoNum type="arabicPeriod"/>
            </a:pPr>
            <a:r>
              <a:rPr lang="en-US" i="0" dirty="0" err="1"/>
              <a:t>Primena</a:t>
            </a:r>
            <a:r>
              <a:rPr lang="en-US" i="0" dirty="0"/>
              <a:t> </a:t>
            </a:r>
            <a:r>
              <a:rPr lang="en-US" i="0" dirty="0" err="1"/>
              <a:t>adekvatnog</a:t>
            </a:r>
            <a:r>
              <a:rPr lang="en-US" i="0" dirty="0"/>
              <a:t> </a:t>
            </a:r>
            <a:r>
              <a:rPr lang="en-US" i="0" dirty="0" err="1" smtClean="0"/>
              <a:t>antibiotika</a:t>
            </a:r>
            <a:r>
              <a:rPr lang="en-US" i="0" dirty="0" smtClean="0"/>
              <a:t>,</a:t>
            </a:r>
            <a:endParaRPr lang="x-none" i="0" dirty="0"/>
          </a:p>
          <a:p>
            <a:pPr marL="342900" lvl="0" indent="-342900">
              <a:spcAft>
                <a:spcPts val="600"/>
              </a:spcAft>
              <a:buClr>
                <a:srgbClr val="FFFF00"/>
              </a:buClr>
              <a:buFont typeface="+mj-lt"/>
              <a:buAutoNum type="arabicPeriod"/>
            </a:pPr>
            <a:r>
              <a:rPr lang="en-US" i="0" dirty="0" err="1" smtClean="0"/>
              <a:t>Ods</a:t>
            </a:r>
            <a:r>
              <a:rPr lang="x-none" i="0" dirty="0" smtClean="0"/>
              <a:t>t</a:t>
            </a:r>
            <a:r>
              <a:rPr lang="en-US" i="0" dirty="0" err="1" smtClean="0"/>
              <a:t>ranjenje</a:t>
            </a:r>
            <a:r>
              <a:rPr lang="en-US" i="0" dirty="0" smtClean="0"/>
              <a:t> </a:t>
            </a:r>
            <a:r>
              <a:rPr lang="en-US" i="0" dirty="0" err="1" smtClean="0"/>
              <a:t>implantanta</a:t>
            </a:r>
            <a:r>
              <a:rPr lang="en-US" i="0" dirty="0" smtClean="0"/>
              <a:t>,</a:t>
            </a:r>
            <a:endParaRPr lang="x-none" i="0" dirty="0"/>
          </a:p>
          <a:p>
            <a:pPr marL="342900" lvl="0" indent="-342900">
              <a:spcAft>
                <a:spcPts val="600"/>
              </a:spcAft>
              <a:buClr>
                <a:srgbClr val="FFFF00"/>
              </a:buClr>
              <a:buFont typeface="+mj-lt"/>
              <a:buAutoNum type="arabicPeriod"/>
            </a:pPr>
            <a:r>
              <a:rPr lang="en-US" i="0" dirty="0" err="1" smtClean="0"/>
              <a:t>Reinplantacija</a:t>
            </a:r>
            <a:r>
              <a:rPr lang="en-US" i="0" dirty="0" smtClean="0"/>
              <a:t>.</a:t>
            </a:r>
            <a:endParaRPr lang="x-none" i="0" dirty="0"/>
          </a:p>
        </p:txBody>
      </p:sp>
    </p:spTree>
    <p:extLst>
      <p:ext uri="{BB962C8B-B14F-4D97-AF65-F5344CB8AC3E}">
        <p14:creationId xmlns:p14="http://schemas.microsoft.com/office/powerpoint/2010/main" val="2118692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21"/>
            <a:ext cx="5147388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Slide Number Placeholder 1"/>
          <p:cNvSpPr txBox="1">
            <a:spLocks/>
          </p:cNvSpPr>
          <p:nvPr/>
        </p:nvSpPr>
        <p:spPr>
          <a:xfrm>
            <a:off x="8518254" y="6492671"/>
            <a:ext cx="625746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i="1" kern="1200">
                <a:solidFill>
                  <a:schemeClr val="tx1"/>
                </a:solidFill>
                <a:latin typeface="Tahoma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i="1" kern="1200">
                <a:solidFill>
                  <a:schemeClr val="tx1"/>
                </a:solidFill>
                <a:latin typeface="Tahoma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i="1" kern="1200">
                <a:solidFill>
                  <a:schemeClr val="tx1"/>
                </a:solidFill>
                <a:latin typeface="Tahoma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i="1" kern="1200">
                <a:solidFill>
                  <a:schemeClr val="tx1"/>
                </a:solidFill>
                <a:latin typeface="Tahoma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i="1" kern="1200">
                <a:solidFill>
                  <a:schemeClr val="tx1"/>
                </a:solidFill>
                <a:latin typeface="Tahoma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i="1" kern="1200">
                <a:solidFill>
                  <a:schemeClr val="tx1"/>
                </a:solidFill>
                <a:latin typeface="Tahoma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i="1" kern="1200">
                <a:solidFill>
                  <a:schemeClr val="tx1"/>
                </a:solidFill>
                <a:latin typeface="Tahoma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i="1" kern="1200">
                <a:solidFill>
                  <a:schemeClr val="tx1"/>
                </a:solidFill>
                <a:latin typeface="Tahoma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i="1" kern="1200">
                <a:solidFill>
                  <a:schemeClr val="tx1"/>
                </a:solidFill>
                <a:latin typeface="Tahoma" charset="0"/>
                <a:ea typeface="+mn-ea"/>
                <a:cs typeface="+mn-cs"/>
              </a:defRPr>
            </a:lvl9pPr>
          </a:lstStyle>
          <a:p>
            <a:fld id="{8B473825-BB98-46D3-A343-54F2F9FF794F}" type="slidenum">
              <a:rPr lang="en-US" sz="1600" smtClean="0">
                <a:latin typeface="Calibri" pitchFamily="34" charset="0"/>
                <a:cs typeface="Calibri" pitchFamily="34" charset="0"/>
              </a:rPr>
              <a:pPr/>
              <a:t>2</a:t>
            </a:fld>
            <a:r>
              <a:rPr lang="en-US" sz="1600" dirty="0" smtClean="0">
                <a:latin typeface="Calibri" pitchFamily="34" charset="0"/>
                <a:cs typeface="Calibri" pitchFamily="34" charset="0"/>
              </a:rPr>
              <a:t>/</a:t>
            </a:r>
            <a:r>
              <a:rPr lang="x-none" sz="1600" dirty="0" smtClean="0">
                <a:latin typeface="Calibri" pitchFamily="34" charset="0"/>
                <a:cs typeface="Calibri" pitchFamily="34" charset="0"/>
              </a:rPr>
              <a:t>35</a:t>
            </a:r>
            <a:endParaRPr lang="en-US" sz="1600" dirty="0"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17511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1"/>
          <p:cNvSpPr txBox="1">
            <a:spLocks/>
          </p:cNvSpPr>
          <p:nvPr/>
        </p:nvSpPr>
        <p:spPr>
          <a:xfrm>
            <a:off x="8460432" y="6492671"/>
            <a:ext cx="683568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i="1" kern="1200">
                <a:solidFill>
                  <a:schemeClr val="tx1"/>
                </a:solidFill>
                <a:latin typeface="Tahoma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i="1" kern="1200">
                <a:solidFill>
                  <a:schemeClr val="tx1"/>
                </a:solidFill>
                <a:latin typeface="Tahoma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i="1" kern="1200">
                <a:solidFill>
                  <a:schemeClr val="tx1"/>
                </a:solidFill>
                <a:latin typeface="Tahoma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i="1" kern="1200">
                <a:solidFill>
                  <a:schemeClr val="tx1"/>
                </a:solidFill>
                <a:latin typeface="Tahoma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i="1" kern="1200">
                <a:solidFill>
                  <a:schemeClr val="tx1"/>
                </a:solidFill>
                <a:latin typeface="Tahoma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i="1" kern="1200">
                <a:solidFill>
                  <a:schemeClr val="tx1"/>
                </a:solidFill>
                <a:latin typeface="Tahoma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i="1" kern="1200">
                <a:solidFill>
                  <a:schemeClr val="tx1"/>
                </a:solidFill>
                <a:latin typeface="Tahoma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i="1" kern="1200">
                <a:solidFill>
                  <a:schemeClr val="tx1"/>
                </a:solidFill>
                <a:latin typeface="Tahoma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i="1" kern="1200">
                <a:solidFill>
                  <a:schemeClr val="tx1"/>
                </a:solidFill>
                <a:latin typeface="Tahoma" charset="0"/>
                <a:ea typeface="+mn-ea"/>
                <a:cs typeface="+mn-cs"/>
              </a:defRPr>
            </a:lvl9pPr>
          </a:lstStyle>
          <a:p>
            <a:fld id="{8B473825-BB98-46D3-A343-54F2F9FF794F}" type="slidenum">
              <a:rPr lang="en-US" sz="1600" i="0" smtClean="0">
                <a:latin typeface="Calibri" pitchFamily="34" charset="0"/>
                <a:cs typeface="Calibri" pitchFamily="34" charset="0"/>
              </a:rPr>
              <a:pPr/>
              <a:t>20</a:t>
            </a:fld>
            <a:r>
              <a:rPr lang="en-US" sz="1600" i="0" dirty="0" smtClean="0">
                <a:latin typeface="Calibri" pitchFamily="34" charset="0"/>
                <a:cs typeface="Calibri" pitchFamily="34" charset="0"/>
              </a:rPr>
              <a:t>/</a:t>
            </a:r>
            <a:r>
              <a:rPr lang="x-none" sz="1600" i="0" dirty="0" smtClean="0">
                <a:latin typeface="Calibri" pitchFamily="34" charset="0"/>
                <a:cs typeface="Calibri" pitchFamily="34" charset="0"/>
              </a:rPr>
              <a:t>35</a:t>
            </a:r>
            <a:endParaRPr lang="en-US" sz="1600" i="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079062" y="912904"/>
            <a:ext cx="7758608" cy="49398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i="0" spc="300" dirty="0">
                <a:solidFill>
                  <a:srgbClr val="FFFF00"/>
                </a:solidFill>
              </a:rPr>
              <a:t>INFEKCIJA ANEURIZMI</a:t>
            </a:r>
            <a:endParaRPr lang="x-none" sz="2000" i="0" spc="300" dirty="0">
              <a:solidFill>
                <a:srgbClr val="FFFF00"/>
              </a:solidFill>
            </a:endParaRPr>
          </a:p>
          <a:p>
            <a:r>
              <a:rPr lang="en-US" i="0" dirty="0"/>
              <a:t> </a:t>
            </a:r>
            <a:endParaRPr lang="x-none" i="0" dirty="0"/>
          </a:p>
          <a:p>
            <a:pPr>
              <a:spcAft>
                <a:spcPts val="600"/>
              </a:spcAft>
            </a:pPr>
            <a:r>
              <a:rPr lang="en-US" b="1" i="0" dirty="0" err="1">
                <a:solidFill>
                  <a:srgbClr val="FFFF99"/>
                </a:solidFill>
              </a:rPr>
              <a:t>Faktori</a:t>
            </a:r>
            <a:r>
              <a:rPr lang="en-US" b="1" i="0" dirty="0">
                <a:solidFill>
                  <a:srgbClr val="FFFF99"/>
                </a:solidFill>
              </a:rPr>
              <a:t> </a:t>
            </a:r>
            <a:r>
              <a:rPr lang="en-US" b="1" i="0" dirty="0" err="1">
                <a:solidFill>
                  <a:srgbClr val="FFFF99"/>
                </a:solidFill>
              </a:rPr>
              <a:t>rizika</a:t>
            </a:r>
            <a:r>
              <a:rPr lang="en-US" b="1" i="0" dirty="0">
                <a:solidFill>
                  <a:srgbClr val="FFFF99"/>
                </a:solidFill>
              </a:rPr>
              <a:t> </a:t>
            </a:r>
            <a:r>
              <a:rPr lang="en-US" b="1" i="0" dirty="0" err="1">
                <a:solidFill>
                  <a:srgbClr val="FFFF99"/>
                </a:solidFill>
              </a:rPr>
              <a:t>za</a:t>
            </a:r>
            <a:r>
              <a:rPr lang="en-US" b="1" i="0" dirty="0">
                <a:solidFill>
                  <a:srgbClr val="FFFF99"/>
                </a:solidFill>
              </a:rPr>
              <a:t> </a:t>
            </a:r>
            <a:r>
              <a:rPr lang="en-US" b="1" i="0" dirty="0" err="1">
                <a:solidFill>
                  <a:srgbClr val="FFFF99"/>
                </a:solidFill>
              </a:rPr>
              <a:t>aneurizmu</a:t>
            </a:r>
            <a:r>
              <a:rPr lang="en-US" b="1" i="0" dirty="0">
                <a:solidFill>
                  <a:srgbClr val="FFFF99"/>
                </a:solidFill>
              </a:rPr>
              <a:t> </a:t>
            </a:r>
            <a:r>
              <a:rPr lang="en-US" b="1" i="0" dirty="0" err="1">
                <a:solidFill>
                  <a:srgbClr val="FFFF99"/>
                </a:solidFill>
              </a:rPr>
              <a:t>aorte</a:t>
            </a:r>
            <a:endParaRPr lang="x-none" i="0" dirty="0">
              <a:solidFill>
                <a:srgbClr val="FFFF99"/>
              </a:solidFill>
            </a:endParaRPr>
          </a:p>
          <a:p>
            <a:pPr marL="285750" indent="-285750">
              <a:spcAft>
                <a:spcPts val="600"/>
              </a:spcAft>
              <a:buClr>
                <a:srgbClr val="FFFF00"/>
              </a:buClr>
              <a:buSzPct val="170000"/>
              <a:buFont typeface="Arial" pitchFamily="34" charset="0"/>
              <a:buChar char="•"/>
            </a:pPr>
            <a:r>
              <a:rPr lang="en-US" i="0" dirty="0" err="1" smtClean="0"/>
              <a:t>Starija</a:t>
            </a:r>
            <a:r>
              <a:rPr lang="en-US" i="0" dirty="0" smtClean="0"/>
              <a:t> </a:t>
            </a:r>
            <a:r>
              <a:rPr lang="en-US" i="0" err="1"/>
              <a:t>životna</a:t>
            </a:r>
            <a:r>
              <a:rPr lang="en-US" i="0"/>
              <a:t> </a:t>
            </a:r>
            <a:r>
              <a:rPr lang="en-US" i="0" smtClean="0"/>
              <a:t>dob,</a:t>
            </a:r>
            <a:endParaRPr lang="x-none" i="0" dirty="0"/>
          </a:p>
          <a:p>
            <a:pPr marL="285750" indent="-285750">
              <a:spcAft>
                <a:spcPts val="600"/>
              </a:spcAft>
              <a:buClr>
                <a:srgbClr val="FFFF00"/>
              </a:buClr>
              <a:buSzPct val="170000"/>
              <a:buFont typeface="Arial" pitchFamily="34" charset="0"/>
              <a:buChar char="•"/>
            </a:pPr>
            <a:r>
              <a:rPr lang="en-US" i="0" err="1" smtClean="0"/>
              <a:t>Muški</a:t>
            </a:r>
            <a:r>
              <a:rPr lang="en-US" i="0" smtClean="0"/>
              <a:t> pol,</a:t>
            </a:r>
            <a:endParaRPr lang="x-none" i="0" dirty="0"/>
          </a:p>
          <a:p>
            <a:pPr marL="285750" indent="-285750">
              <a:spcAft>
                <a:spcPts val="600"/>
              </a:spcAft>
              <a:buClr>
                <a:srgbClr val="FFFF00"/>
              </a:buClr>
              <a:buSzPct val="170000"/>
              <a:buFont typeface="Arial" pitchFamily="34" charset="0"/>
              <a:buChar char="•"/>
            </a:pPr>
            <a:r>
              <a:rPr lang="en-US" i="0" smtClean="0"/>
              <a:t>Hipertenzija,</a:t>
            </a:r>
            <a:endParaRPr lang="x-none" i="0" dirty="0"/>
          </a:p>
          <a:p>
            <a:pPr marL="285750" indent="-285750">
              <a:spcAft>
                <a:spcPts val="600"/>
              </a:spcAft>
              <a:buClr>
                <a:srgbClr val="FFFF00"/>
              </a:buClr>
              <a:buSzPct val="170000"/>
              <a:buFont typeface="Arial" pitchFamily="34" charset="0"/>
              <a:buChar char="•"/>
            </a:pPr>
            <a:r>
              <a:rPr lang="en-US" i="0" smtClean="0"/>
              <a:t>Hiperholesterolemija,</a:t>
            </a:r>
            <a:endParaRPr lang="x-none" i="0" dirty="0"/>
          </a:p>
          <a:p>
            <a:pPr marL="285750" indent="-285750">
              <a:spcAft>
                <a:spcPts val="600"/>
              </a:spcAft>
              <a:buClr>
                <a:srgbClr val="FFFF00"/>
              </a:buClr>
              <a:buSzPct val="170000"/>
              <a:buFont typeface="Arial" pitchFamily="34" charset="0"/>
              <a:buChar char="•"/>
            </a:pPr>
            <a:r>
              <a:rPr lang="en-US" i="0" smtClean="0"/>
              <a:t>Pušenje.</a:t>
            </a:r>
            <a:endParaRPr lang="x-none" i="0" dirty="0"/>
          </a:p>
          <a:p>
            <a:r>
              <a:rPr lang="en-US" i="0" dirty="0"/>
              <a:t> </a:t>
            </a:r>
            <a:endParaRPr lang="x-none" i="0" dirty="0"/>
          </a:p>
          <a:p>
            <a:pPr>
              <a:spcAft>
                <a:spcPts val="600"/>
              </a:spcAft>
            </a:pPr>
            <a:r>
              <a:rPr lang="en-US" b="1" i="0" dirty="0" err="1">
                <a:solidFill>
                  <a:srgbClr val="FFFF99"/>
                </a:solidFill>
              </a:rPr>
              <a:t>Klinička</a:t>
            </a:r>
            <a:r>
              <a:rPr lang="en-US" b="1" i="0" dirty="0">
                <a:solidFill>
                  <a:srgbClr val="FFFF99"/>
                </a:solidFill>
              </a:rPr>
              <a:t> </a:t>
            </a:r>
            <a:r>
              <a:rPr lang="en-US" b="1" i="0" dirty="0" err="1">
                <a:solidFill>
                  <a:srgbClr val="FFFF99"/>
                </a:solidFill>
              </a:rPr>
              <a:t>slika</a:t>
            </a:r>
            <a:endParaRPr lang="x-none" i="0" dirty="0">
              <a:solidFill>
                <a:srgbClr val="FFFF99"/>
              </a:solidFill>
            </a:endParaRPr>
          </a:p>
          <a:p>
            <a:pPr marL="285750" indent="-285750">
              <a:buClr>
                <a:srgbClr val="FFFF00"/>
              </a:buClr>
              <a:buSzPct val="170000"/>
              <a:buFont typeface="Arial" pitchFamily="34" charset="0"/>
              <a:buChar char="•"/>
            </a:pPr>
            <a:r>
              <a:rPr lang="en-US" i="0" dirty="0" err="1" smtClean="0"/>
              <a:t>Nejasno</a:t>
            </a:r>
            <a:r>
              <a:rPr lang="en-US" i="0" dirty="0" smtClean="0"/>
              <a:t> </a:t>
            </a:r>
            <a:r>
              <a:rPr lang="en-US" i="0" dirty="0" err="1"/>
              <a:t>febrilno</a:t>
            </a:r>
            <a:r>
              <a:rPr lang="en-US" i="0" dirty="0"/>
              <a:t> </a:t>
            </a:r>
            <a:r>
              <a:rPr lang="en-US" i="0" dirty="0" err="1"/>
              <a:t>stanje</a:t>
            </a:r>
            <a:r>
              <a:rPr lang="en-US" i="0" dirty="0"/>
              <a:t> (</a:t>
            </a:r>
            <a:r>
              <a:rPr lang="en-US" i="0"/>
              <a:t>FUO</a:t>
            </a:r>
            <a:r>
              <a:rPr lang="en-US" i="0" smtClean="0"/>
              <a:t>).</a:t>
            </a:r>
            <a:endParaRPr lang="x-none" i="0" dirty="0"/>
          </a:p>
          <a:p>
            <a:r>
              <a:rPr lang="en-US" i="0" dirty="0"/>
              <a:t> </a:t>
            </a:r>
            <a:endParaRPr lang="x-none" i="0" dirty="0"/>
          </a:p>
          <a:p>
            <a:pPr>
              <a:spcAft>
                <a:spcPts val="600"/>
              </a:spcAft>
            </a:pPr>
            <a:r>
              <a:rPr lang="en-US" b="1" i="0" dirty="0" err="1">
                <a:solidFill>
                  <a:srgbClr val="FFFF99"/>
                </a:solidFill>
              </a:rPr>
              <a:t>Terapija</a:t>
            </a:r>
            <a:endParaRPr lang="x-none" i="0" dirty="0">
              <a:solidFill>
                <a:srgbClr val="FFFF99"/>
              </a:solidFill>
            </a:endParaRPr>
          </a:p>
          <a:p>
            <a:pPr marL="285750" lvl="0" indent="-285750">
              <a:spcAft>
                <a:spcPts val="600"/>
              </a:spcAft>
              <a:buClr>
                <a:srgbClr val="FFFF00"/>
              </a:buClr>
              <a:buSzPct val="170000"/>
              <a:buFont typeface="Arial" pitchFamily="34" charset="0"/>
              <a:buChar char="•"/>
            </a:pPr>
            <a:r>
              <a:rPr lang="en-US" i="0" smtClean="0"/>
              <a:t>Antibiotici,</a:t>
            </a:r>
            <a:endParaRPr lang="x-none" i="0" dirty="0"/>
          </a:p>
          <a:p>
            <a:pPr marL="285750" lvl="0" indent="-285750">
              <a:spcAft>
                <a:spcPts val="600"/>
              </a:spcAft>
              <a:buClr>
                <a:srgbClr val="FFFF00"/>
              </a:buClr>
              <a:buSzPct val="170000"/>
              <a:buFont typeface="Arial" pitchFamily="34" charset="0"/>
              <a:buChar char="•"/>
            </a:pPr>
            <a:r>
              <a:rPr lang="en-US" i="0" err="1"/>
              <a:t>Hirurška</a:t>
            </a:r>
            <a:r>
              <a:rPr lang="en-US" i="0"/>
              <a:t> </a:t>
            </a:r>
            <a:r>
              <a:rPr lang="en-US" i="0" smtClean="0"/>
              <a:t>intervencija.</a:t>
            </a:r>
            <a:endParaRPr lang="x-none" i="0" dirty="0"/>
          </a:p>
        </p:txBody>
      </p:sp>
    </p:spTree>
    <p:extLst>
      <p:ext uri="{BB962C8B-B14F-4D97-AF65-F5344CB8AC3E}">
        <p14:creationId xmlns:p14="http://schemas.microsoft.com/office/powerpoint/2010/main" val="3415768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1"/>
          <p:cNvSpPr txBox="1">
            <a:spLocks/>
          </p:cNvSpPr>
          <p:nvPr/>
        </p:nvSpPr>
        <p:spPr>
          <a:xfrm>
            <a:off x="8460432" y="6492671"/>
            <a:ext cx="683568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i="1" kern="1200">
                <a:solidFill>
                  <a:schemeClr val="tx1"/>
                </a:solidFill>
                <a:latin typeface="Tahoma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i="1" kern="1200">
                <a:solidFill>
                  <a:schemeClr val="tx1"/>
                </a:solidFill>
                <a:latin typeface="Tahoma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i="1" kern="1200">
                <a:solidFill>
                  <a:schemeClr val="tx1"/>
                </a:solidFill>
                <a:latin typeface="Tahoma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i="1" kern="1200">
                <a:solidFill>
                  <a:schemeClr val="tx1"/>
                </a:solidFill>
                <a:latin typeface="Tahoma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i="1" kern="1200">
                <a:solidFill>
                  <a:schemeClr val="tx1"/>
                </a:solidFill>
                <a:latin typeface="Tahoma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i="1" kern="1200">
                <a:solidFill>
                  <a:schemeClr val="tx1"/>
                </a:solidFill>
                <a:latin typeface="Tahoma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i="1" kern="1200">
                <a:solidFill>
                  <a:schemeClr val="tx1"/>
                </a:solidFill>
                <a:latin typeface="Tahoma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i="1" kern="1200">
                <a:solidFill>
                  <a:schemeClr val="tx1"/>
                </a:solidFill>
                <a:latin typeface="Tahoma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i="1" kern="1200">
                <a:solidFill>
                  <a:schemeClr val="tx1"/>
                </a:solidFill>
                <a:latin typeface="Tahoma" charset="0"/>
                <a:ea typeface="+mn-ea"/>
                <a:cs typeface="+mn-cs"/>
              </a:defRPr>
            </a:lvl9pPr>
          </a:lstStyle>
          <a:p>
            <a:fld id="{8B473825-BB98-46D3-A343-54F2F9FF794F}" type="slidenum">
              <a:rPr lang="en-US" sz="1600" i="0" smtClean="0">
                <a:latin typeface="Calibri" pitchFamily="34" charset="0"/>
                <a:cs typeface="Calibri" pitchFamily="34" charset="0"/>
              </a:rPr>
              <a:pPr/>
              <a:t>21</a:t>
            </a:fld>
            <a:r>
              <a:rPr lang="en-US" sz="1600" i="0" dirty="0" smtClean="0">
                <a:latin typeface="Calibri" pitchFamily="34" charset="0"/>
                <a:cs typeface="Calibri" pitchFamily="34" charset="0"/>
              </a:rPr>
              <a:t>/</a:t>
            </a:r>
            <a:r>
              <a:rPr lang="x-none" sz="1600" i="0" dirty="0" smtClean="0">
                <a:latin typeface="Calibri" pitchFamily="34" charset="0"/>
                <a:cs typeface="Calibri" pitchFamily="34" charset="0"/>
              </a:rPr>
              <a:t>35</a:t>
            </a:r>
            <a:endParaRPr lang="en-US" sz="1600" i="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026837" y="1268760"/>
            <a:ext cx="7848872" cy="41395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i="0" spc="300" dirty="0">
                <a:solidFill>
                  <a:srgbClr val="FFFF00"/>
                </a:solidFill>
              </a:rPr>
              <a:t>INFEKCIJE KOŽE</a:t>
            </a:r>
            <a:endParaRPr lang="x-none" sz="2000" i="0" spc="300" dirty="0">
              <a:solidFill>
                <a:srgbClr val="FFFF00"/>
              </a:solidFill>
            </a:endParaRPr>
          </a:p>
          <a:p>
            <a:pPr>
              <a:spcBef>
                <a:spcPts val="2400"/>
              </a:spcBef>
              <a:spcAft>
                <a:spcPts val="1200"/>
              </a:spcAft>
            </a:pPr>
            <a:r>
              <a:rPr lang="en-US" b="1" i="0" smtClean="0">
                <a:solidFill>
                  <a:srgbClr val="FFFF99"/>
                </a:solidFill>
              </a:rPr>
              <a:t>Dekubitusi </a:t>
            </a:r>
            <a:r>
              <a:rPr lang="en-US" b="1" i="0" dirty="0">
                <a:solidFill>
                  <a:srgbClr val="FFFF99"/>
                </a:solidFill>
              </a:rPr>
              <a:t>(“</a:t>
            </a:r>
            <a:r>
              <a:rPr lang="en-US" b="1" i="0" dirty="0" err="1">
                <a:solidFill>
                  <a:srgbClr val="FFFF99"/>
                </a:solidFill>
              </a:rPr>
              <a:t>proležanj</a:t>
            </a:r>
            <a:r>
              <a:rPr lang="en-US" b="1" i="0" dirty="0">
                <a:solidFill>
                  <a:srgbClr val="FFFF99"/>
                </a:solidFill>
              </a:rPr>
              <a:t>”)</a:t>
            </a:r>
            <a:endParaRPr lang="x-none" i="0" dirty="0">
              <a:solidFill>
                <a:srgbClr val="FFFF99"/>
              </a:solidFill>
            </a:endParaRPr>
          </a:p>
          <a:p>
            <a:pPr marL="285750" lvl="0" indent="-285750">
              <a:spcAft>
                <a:spcPts val="600"/>
              </a:spcAft>
              <a:buClr>
                <a:srgbClr val="FFFF00"/>
              </a:buClr>
              <a:buSzPct val="170000"/>
              <a:buFont typeface="Arial" pitchFamily="34" charset="0"/>
              <a:buChar char="•"/>
            </a:pPr>
            <a:r>
              <a:rPr lang="en-US" i="0" dirty="0" err="1"/>
              <a:t>Vezanost</a:t>
            </a:r>
            <a:r>
              <a:rPr lang="en-US" i="0" dirty="0"/>
              <a:t> </a:t>
            </a:r>
            <a:r>
              <a:rPr lang="en-US" i="0" err="1"/>
              <a:t>za</a:t>
            </a:r>
            <a:r>
              <a:rPr lang="en-US" i="0"/>
              <a:t> </a:t>
            </a:r>
            <a:r>
              <a:rPr lang="en-US" i="0" smtClean="0"/>
              <a:t>postelju,</a:t>
            </a:r>
            <a:endParaRPr lang="x-none" i="0" dirty="0"/>
          </a:p>
          <a:p>
            <a:pPr marL="285750" lvl="0" indent="-285750">
              <a:spcAft>
                <a:spcPts val="600"/>
              </a:spcAft>
              <a:buClr>
                <a:srgbClr val="FFFF00"/>
              </a:buClr>
              <a:buSzPct val="170000"/>
              <a:buFont typeface="Arial" pitchFamily="34" charset="0"/>
              <a:buChar char="•"/>
            </a:pPr>
            <a:r>
              <a:rPr lang="en-US" i="0" err="1"/>
              <a:t>Atrofija</a:t>
            </a:r>
            <a:r>
              <a:rPr lang="en-US" i="0"/>
              <a:t> </a:t>
            </a:r>
            <a:r>
              <a:rPr lang="en-US" i="0" smtClean="0"/>
              <a:t>kože,</a:t>
            </a:r>
            <a:endParaRPr lang="x-none" i="0" dirty="0"/>
          </a:p>
          <a:p>
            <a:pPr marL="285750" lvl="0" indent="-285750">
              <a:spcAft>
                <a:spcPts val="600"/>
              </a:spcAft>
              <a:buClr>
                <a:srgbClr val="FFFF00"/>
              </a:buClr>
              <a:buSzPct val="170000"/>
              <a:buFont typeface="Arial" pitchFamily="34" charset="0"/>
              <a:buChar char="•"/>
            </a:pPr>
            <a:r>
              <a:rPr lang="en-US" i="0" smtClean="0"/>
              <a:t>Uhranjenost,</a:t>
            </a:r>
            <a:endParaRPr lang="x-none" i="0" dirty="0"/>
          </a:p>
          <a:p>
            <a:pPr marL="285750" lvl="0" indent="-285750">
              <a:spcAft>
                <a:spcPts val="600"/>
              </a:spcAft>
              <a:buClr>
                <a:srgbClr val="FFFF00"/>
              </a:buClr>
              <a:buSzPct val="170000"/>
              <a:buFont typeface="Arial" pitchFamily="34" charset="0"/>
              <a:buChar char="•"/>
            </a:pPr>
            <a:r>
              <a:rPr lang="en-US" i="0" dirty="0" err="1"/>
              <a:t>Stanje</a:t>
            </a:r>
            <a:r>
              <a:rPr lang="en-US" i="0" dirty="0"/>
              <a:t> </a:t>
            </a:r>
            <a:r>
              <a:rPr lang="en-US" i="0" err="1"/>
              <a:t>kardiovaskularne</a:t>
            </a:r>
            <a:r>
              <a:rPr lang="en-US" i="0"/>
              <a:t> </a:t>
            </a:r>
            <a:r>
              <a:rPr lang="en-US" i="0" smtClean="0"/>
              <a:t>funkcije,</a:t>
            </a:r>
            <a:endParaRPr lang="x-none" i="0" dirty="0"/>
          </a:p>
          <a:p>
            <a:pPr marL="285750" lvl="0" indent="-285750">
              <a:spcAft>
                <a:spcPts val="600"/>
              </a:spcAft>
              <a:buClr>
                <a:srgbClr val="FFFF00"/>
              </a:buClr>
              <a:buSzPct val="170000"/>
              <a:buFont typeface="Arial" pitchFamily="34" charset="0"/>
              <a:buChar char="•"/>
            </a:pPr>
            <a:r>
              <a:rPr lang="en-US" i="0" err="1"/>
              <a:t>Nega</a:t>
            </a:r>
            <a:r>
              <a:rPr lang="en-US" i="0"/>
              <a:t> </a:t>
            </a:r>
            <a:r>
              <a:rPr lang="en-US" i="0" smtClean="0"/>
              <a:t>bolesnika.</a:t>
            </a:r>
            <a:endParaRPr lang="x-none" i="0" dirty="0"/>
          </a:p>
          <a:p>
            <a:r>
              <a:rPr lang="en-US" i="0" dirty="0"/>
              <a:t> </a:t>
            </a:r>
            <a:endParaRPr lang="x-none" i="0" dirty="0"/>
          </a:p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n-US" b="1" i="0" dirty="0" err="1" smtClean="0">
                <a:solidFill>
                  <a:srgbClr val="FFFF99"/>
                </a:solidFill>
              </a:rPr>
              <a:t>Etiologija</a:t>
            </a:r>
            <a:endParaRPr lang="x-none" i="0" dirty="0">
              <a:solidFill>
                <a:srgbClr val="FFFF99"/>
              </a:solidFill>
            </a:endParaRPr>
          </a:p>
          <a:p>
            <a:pPr marL="285750" lvl="0" indent="-285750">
              <a:buClr>
                <a:srgbClr val="FFFF00"/>
              </a:buClr>
              <a:buSzPct val="170000"/>
              <a:buFont typeface="Arial" pitchFamily="34" charset="0"/>
              <a:buChar char="•"/>
            </a:pPr>
            <a:r>
              <a:rPr lang="en-US" i="0" dirty="0" err="1"/>
              <a:t>Aerobne</a:t>
            </a:r>
            <a:r>
              <a:rPr lang="en-US" i="0" dirty="0"/>
              <a:t> </a:t>
            </a:r>
            <a:r>
              <a:rPr lang="en-US" i="0" dirty="0" err="1"/>
              <a:t>i</a:t>
            </a:r>
            <a:r>
              <a:rPr lang="en-US" i="0" dirty="0"/>
              <a:t> </a:t>
            </a:r>
            <a:r>
              <a:rPr lang="en-US" i="0" dirty="0" err="1"/>
              <a:t>anaerobne</a:t>
            </a:r>
            <a:r>
              <a:rPr lang="en-US" i="0" dirty="0"/>
              <a:t> </a:t>
            </a:r>
            <a:r>
              <a:rPr lang="en-US" i="0" dirty="0" err="1"/>
              <a:t>bakterije</a:t>
            </a:r>
            <a:r>
              <a:rPr lang="en-US" i="0" dirty="0"/>
              <a:t> (</a:t>
            </a:r>
            <a:r>
              <a:rPr lang="en-US" i="0" dirty="0" err="1"/>
              <a:t>stafilokok</a:t>
            </a:r>
            <a:r>
              <a:rPr lang="en-US" i="0" dirty="0"/>
              <a:t>, </a:t>
            </a:r>
            <a:r>
              <a:rPr lang="en-US" i="0" dirty="0" err="1"/>
              <a:t>enterokok</a:t>
            </a:r>
            <a:r>
              <a:rPr lang="en-US" i="0" dirty="0"/>
              <a:t>, gram (-) </a:t>
            </a:r>
            <a:r>
              <a:rPr lang="en-US" i="0" dirty="0" err="1"/>
              <a:t>bakterije</a:t>
            </a:r>
            <a:r>
              <a:rPr lang="en-US" i="0" dirty="0"/>
              <a:t>, pseudomonas, </a:t>
            </a:r>
            <a:r>
              <a:rPr lang="en-US" i="0" err="1"/>
              <a:t>acinetobakter</a:t>
            </a:r>
            <a:r>
              <a:rPr lang="en-US" i="0" smtClean="0"/>
              <a:t>,</a:t>
            </a:r>
            <a:r>
              <a:rPr lang="x-none" i="0" smtClean="0"/>
              <a:t> </a:t>
            </a:r>
            <a:r>
              <a:rPr lang="en-US" i="0" smtClean="0"/>
              <a:t>klostridije</a:t>
            </a:r>
            <a:r>
              <a:rPr lang="en-US" i="0" dirty="0"/>
              <a:t>, </a:t>
            </a:r>
            <a:r>
              <a:rPr lang="en-US" i="0" dirty="0" err="1"/>
              <a:t>Bacteroides</a:t>
            </a:r>
            <a:r>
              <a:rPr lang="en-US" i="0" dirty="0"/>
              <a:t> </a:t>
            </a:r>
            <a:r>
              <a:rPr lang="en-US" i="0" err="1"/>
              <a:t>spp</a:t>
            </a:r>
            <a:r>
              <a:rPr lang="en-US" i="0" smtClean="0"/>
              <a:t>…).</a:t>
            </a:r>
            <a:endParaRPr lang="x-none" i="0" dirty="0"/>
          </a:p>
        </p:txBody>
      </p:sp>
    </p:spTree>
    <p:extLst>
      <p:ext uri="{BB962C8B-B14F-4D97-AF65-F5344CB8AC3E}">
        <p14:creationId xmlns:p14="http://schemas.microsoft.com/office/powerpoint/2010/main" val="736785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986391" y="1412776"/>
            <a:ext cx="7704856" cy="35548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US" b="1" i="0" dirty="0" err="1">
                <a:solidFill>
                  <a:srgbClr val="FFFF99"/>
                </a:solidFill>
              </a:rPr>
              <a:t>Klinička</a:t>
            </a:r>
            <a:r>
              <a:rPr lang="en-US" b="1" i="0" dirty="0">
                <a:solidFill>
                  <a:srgbClr val="FFFF99"/>
                </a:solidFill>
              </a:rPr>
              <a:t> </a:t>
            </a:r>
            <a:r>
              <a:rPr lang="en-US" b="1" i="0" dirty="0" err="1">
                <a:solidFill>
                  <a:srgbClr val="FFFF99"/>
                </a:solidFill>
              </a:rPr>
              <a:t>slika</a:t>
            </a:r>
            <a:endParaRPr lang="x-none" i="0" dirty="0">
              <a:solidFill>
                <a:srgbClr val="FFFF99"/>
              </a:solidFill>
            </a:endParaRPr>
          </a:p>
          <a:p>
            <a:pPr marL="285750" lvl="0" indent="-285750">
              <a:spcAft>
                <a:spcPts val="600"/>
              </a:spcAft>
              <a:buClr>
                <a:srgbClr val="FFFF00"/>
              </a:buClr>
              <a:buSzPct val="170000"/>
              <a:buFont typeface="Arial" pitchFamily="34" charset="0"/>
              <a:buChar char="•"/>
            </a:pPr>
            <a:r>
              <a:rPr lang="en-US" i="0" dirty="0" err="1"/>
              <a:t>Prvi</a:t>
            </a:r>
            <a:r>
              <a:rPr lang="en-US" i="0" dirty="0"/>
              <a:t> </a:t>
            </a:r>
            <a:r>
              <a:rPr lang="en-US" i="0" dirty="0" err="1"/>
              <a:t>stadijum</a:t>
            </a:r>
            <a:r>
              <a:rPr lang="en-US" i="0" dirty="0"/>
              <a:t>: </a:t>
            </a:r>
            <a:r>
              <a:rPr lang="en-US" i="0" dirty="0" err="1"/>
              <a:t>crvenilo</a:t>
            </a:r>
            <a:r>
              <a:rPr lang="en-US" i="0" dirty="0"/>
              <a:t> </a:t>
            </a:r>
            <a:r>
              <a:rPr lang="en-US" i="0" dirty="0" err="1"/>
              <a:t>edem</a:t>
            </a:r>
            <a:r>
              <a:rPr lang="en-US" i="0" dirty="0"/>
              <a:t>, </a:t>
            </a:r>
            <a:r>
              <a:rPr lang="en-US" i="0" dirty="0" err="1"/>
              <a:t>bol</a:t>
            </a:r>
            <a:r>
              <a:rPr lang="en-US" i="0" dirty="0"/>
              <a:t>, </a:t>
            </a:r>
            <a:r>
              <a:rPr lang="en-US" i="0" dirty="0" err="1" smtClean="0"/>
              <a:t>peckanje</a:t>
            </a:r>
            <a:r>
              <a:rPr lang="en-US" i="0" dirty="0" smtClean="0"/>
              <a:t>,</a:t>
            </a:r>
            <a:endParaRPr lang="x-none" i="0" dirty="0"/>
          </a:p>
          <a:p>
            <a:pPr marL="285750" lvl="0" indent="-285750">
              <a:spcAft>
                <a:spcPts val="600"/>
              </a:spcAft>
              <a:buClr>
                <a:srgbClr val="FFFF00"/>
              </a:buClr>
              <a:buSzPct val="170000"/>
              <a:buFont typeface="Arial" pitchFamily="34" charset="0"/>
              <a:buChar char="•"/>
            </a:pPr>
            <a:r>
              <a:rPr lang="en-US" i="0" dirty="0" err="1"/>
              <a:t>Drugi</a:t>
            </a:r>
            <a:r>
              <a:rPr lang="en-US" i="0" dirty="0"/>
              <a:t> </a:t>
            </a:r>
            <a:r>
              <a:rPr lang="en-US" i="0" dirty="0" err="1"/>
              <a:t>stadijum</a:t>
            </a:r>
            <a:r>
              <a:rPr lang="en-US" i="0" dirty="0"/>
              <a:t>: </a:t>
            </a:r>
            <a:r>
              <a:rPr lang="en-US" i="0" dirty="0" err="1"/>
              <a:t>mehurići</a:t>
            </a:r>
            <a:r>
              <a:rPr lang="en-US" i="0" dirty="0"/>
              <a:t> </a:t>
            </a:r>
            <a:r>
              <a:rPr lang="en-US" i="0" dirty="0" err="1"/>
              <a:t>i</a:t>
            </a:r>
            <a:r>
              <a:rPr lang="en-US" i="0" dirty="0"/>
              <a:t> </a:t>
            </a:r>
            <a:r>
              <a:rPr lang="en-US" i="0" dirty="0" err="1"/>
              <a:t>plikovi</a:t>
            </a:r>
            <a:r>
              <a:rPr lang="en-US" i="0" dirty="0"/>
              <a:t>, </a:t>
            </a:r>
            <a:r>
              <a:rPr lang="en-US" i="0" dirty="0" err="1"/>
              <a:t>zagasito</a:t>
            </a:r>
            <a:r>
              <a:rPr lang="en-US" i="0" dirty="0"/>
              <a:t> </a:t>
            </a:r>
            <a:r>
              <a:rPr lang="en-US" i="0" dirty="0" err="1"/>
              <a:t>crvena</a:t>
            </a:r>
            <a:r>
              <a:rPr lang="en-US" i="0" dirty="0"/>
              <a:t> </a:t>
            </a:r>
            <a:r>
              <a:rPr lang="en-US" i="0" dirty="0" err="1" smtClean="0"/>
              <a:t>koža</a:t>
            </a:r>
            <a:r>
              <a:rPr lang="en-US" i="0" dirty="0" smtClean="0"/>
              <a:t>,</a:t>
            </a:r>
            <a:endParaRPr lang="x-none" i="0" dirty="0"/>
          </a:p>
          <a:p>
            <a:pPr marL="285750" lvl="0" indent="-285750">
              <a:spcAft>
                <a:spcPts val="600"/>
              </a:spcAft>
              <a:buClr>
                <a:srgbClr val="FFFF00"/>
              </a:buClr>
              <a:buSzPct val="170000"/>
              <a:buFont typeface="Arial" pitchFamily="34" charset="0"/>
              <a:buChar char="•"/>
            </a:pPr>
            <a:r>
              <a:rPr lang="en-US" i="0" dirty="0" err="1"/>
              <a:t>Treći</a:t>
            </a:r>
            <a:r>
              <a:rPr lang="en-US" i="0" dirty="0"/>
              <a:t> </a:t>
            </a:r>
            <a:r>
              <a:rPr lang="en-US" i="0" dirty="0" err="1"/>
              <a:t>stadijum</a:t>
            </a:r>
            <a:r>
              <a:rPr lang="en-US" i="0" dirty="0"/>
              <a:t>: </a:t>
            </a:r>
            <a:r>
              <a:rPr lang="en-US" i="0" dirty="0" err="1"/>
              <a:t>koža</a:t>
            </a:r>
            <a:r>
              <a:rPr lang="en-US" i="0" dirty="0"/>
              <a:t> je </a:t>
            </a:r>
            <a:r>
              <a:rPr lang="en-US" i="0" dirty="0" err="1"/>
              <a:t>mrka</a:t>
            </a:r>
            <a:r>
              <a:rPr lang="en-US" i="0" dirty="0"/>
              <a:t> </a:t>
            </a:r>
            <a:r>
              <a:rPr lang="en-US" i="0" dirty="0" err="1" smtClean="0"/>
              <a:t>i</a:t>
            </a:r>
            <a:r>
              <a:rPr lang="en-US" i="0" dirty="0" smtClean="0"/>
              <a:t> </a:t>
            </a:r>
            <a:r>
              <a:rPr lang="en-US" i="0" dirty="0" err="1" smtClean="0"/>
              <a:t>nektorična</a:t>
            </a:r>
            <a:r>
              <a:rPr lang="en-US" i="0" dirty="0" smtClean="0"/>
              <a:t>,</a:t>
            </a:r>
            <a:endParaRPr lang="x-none" i="0" dirty="0"/>
          </a:p>
          <a:p>
            <a:pPr marL="285750" lvl="0" indent="-285750">
              <a:spcAft>
                <a:spcPts val="600"/>
              </a:spcAft>
              <a:buClr>
                <a:srgbClr val="FFFF00"/>
              </a:buClr>
              <a:buSzPct val="170000"/>
              <a:buFont typeface="Arial" pitchFamily="34" charset="0"/>
              <a:buChar char="•"/>
            </a:pPr>
            <a:r>
              <a:rPr lang="en-US" i="0" dirty="0" err="1"/>
              <a:t>Četvrti</a:t>
            </a:r>
            <a:r>
              <a:rPr lang="en-US" i="0" dirty="0"/>
              <a:t> </a:t>
            </a:r>
            <a:r>
              <a:rPr lang="en-US" i="0" dirty="0" err="1"/>
              <a:t>stadijum</a:t>
            </a:r>
            <a:r>
              <a:rPr lang="en-US" i="0" dirty="0"/>
              <a:t>: </a:t>
            </a:r>
            <a:r>
              <a:rPr lang="en-US" i="0" dirty="0" err="1"/>
              <a:t>duboke</a:t>
            </a:r>
            <a:r>
              <a:rPr lang="en-US" i="0" dirty="0"/>
              <a:t> </a:t>
            </a:r>
            <a:r>
              <a:rPr lang="en-US" i="0" dirty="0" err="1"/>
              <a:t>ulceracije</a:t>
            </a:r>
            <a:r>
              <a:rPr lang="en-US" i="0" dirty="0"/>
              <a:t>, </a:t>
            </a:r>
            <a:r>
              <a:rPr lang="en-US" i="0" dirty="0" err="1"/>
              <a:t>zahvaćeni</a:t>
            </a:r>
            <a:r>
              <a:rPr lang="en-US" i="0" dirty="0"/>
              <a:t> </a:t>
            </a:r>
            <a:r>
              <a:rPr lang="en-US" i="0" dirty="0" err="1"/>
              <a:t>su</a:t>
            </a:r>
            <a:r>
              <a:rPr lang="en-US" i="0" dirty="0"/>
              <a:t> </a:t>
            </a:r>
            <a:r>
              <a:rPr lang="en-US" i="0" dirty="0" err="1"/>
              <a:t>mišići</a:t>
            </a:r>
            <a:r>
              <a:rPr lang="en-US" i="0" dirty="0"/>
              <a:t>, </a:t>
            </a:r>
            <a:r>
              <a:rPr lang="en-US" i="0" dirty="0" err="1"/>
              <a:t>mogu</a:t>
            </a:r>
            <a:r>
              <a:rPr lang="en-US" i="0" dirty="0"/>
              <a:t> </a:t>
            </a:r>
            <a:r>
              <a:rPr lang="en-US" i="0" dirty="0" err="1"/>
              <a:t>i</a:t>
            </a:r>
            <a:r>
              <a:rPr lang="en-US" i="0" dirty="0"/>
              <a:t> </a:t>
            </a:r>
            <a:r>
              <a:rPr lang="en-US" i="0" dirty="0" err="1" smtClean="0"/>
              <a:t>kosti</a:t>
            </a:r>
            <a:r>
              <a:rPr lang="en-US" i="0" dirty="0" smtClean="0"/>
              <a:t>.</a:t>
            </a:r>
            <a:endParaRPr lang="x-none" i="0" dirty="0"/>
          </a:p>
          <a:p>
            <a:r>
              <a:rPr lang="en-US" i="0" dirty="0"/>
              <a:t> </a:t>
            </a:r>
            <a:endParaRPr lang="x-none" i="0" dirty="0"/>
          </a:p>
          <a:p>
            <a:pPr>
              <a:spcAft>
                <a:spcPts val="1200"/>
              </a:spcAft>
            </a:pPr>
            <a:r>
              <a:rPr lang="en-US" b="1" i="0" dirty="0" err="1">
                <a:solidFill>
                  <a:srgbClr val="FFFF99"/>
                </a:solidFill>
              </a:rPr>
              <a:t>Terapija</a:t>
            </a:r>
            <a:endParaRPr lang="x-none" i="0" dirty="0">
              <a:solidFill>
                <a:srgbClr val="FFFF99"/>
              </a:solidFill>
            </a:endParaRPr>
          </a:p>
          <a:p>
            <a:pPr marL="285750" indent="-285750">
              <a:spcAft>
                <a:spcPts val="600"/>
              </a:spcAft>
              <a:buClr>
                <a:srgbClr val="FFFF00"/>
              </a:buClr>
              <a:buSzPct val="170000"/>
              <a:buFont typeface="Arial" pitchFamily="34" charset="0"/>
              <a:buChar char="•"/>
            </a:pPr>
            <a:r>
              <a:rPr lang="en-US" i="0" dirty="0" err="1"/>
              <a:t>Higijena</a:t>
            </a:r>
            <a:r>
              <a:rPr lang="en-US" i="0" dirty="0"/>
              <a:t> </a:t>
            </a:r>
            <a:r>
              <a:rPr lang="en-US" i="0" dirty="0" err="1"/>
              <a:t>rane</a:t>
            </a:r>
            <a:r>
              <a:rPr lang="en-US" i="0" dirty="0"/>
              <a:t>, </a:t>
            </a:r>
            <a:r>
              <a:rPr lang="en-US" i="0" dirty="0" err="1"/>
              <a:t>debridman</a:t>
            </a:r>
            <a:r>
              <a:rPr lang="en-US" i="0" dirty="0"/>
              <a:t>, </a:t>
            </a:r>
            <a:r>
              <a:rPr lang="en-US" i="0" dirty="0" err="1"/>
              <a:t>lokalni</a:t>
            </a:r>
            <a:r>
              <a:rPr lang="en-US" i="0" dirty="0"/>
              <a:t> </a:t>
            </a:r>
            <a:r>
              <a:rPr lang="en-US" i="0" dirty="0" err="1"/>
              <a:t>anestetici</a:t>
            </a:r>
            <a:r>
              <a:rPr lang="en-US" i="0" dirty="0"/>
              <a:t>, </a:t>
            </a:r>
            <a:r>
              <a:rPr lang="en-US" i="0" dirty="0" smtClean="0"/>
              <a:t>antibiotic</a:t>
            </a:r>
            <a:r>
              <a:rPr lang="x-none" i="0" dirty="0" smtClean="0"/>
              <a:t>i</a:t>
            </a:r>
            <a:r>
              <a:rPr lang="en-US" i="0" dirty="0" smtClean="0"/>
              <a:t>,</a:t>
            </a:r>
            <a:endParaRPr lang="x-none" i="0" dirty="0"/>
          </a:p>
          <a:p>
            <a:pPr marL="285750" lvl="0" indent="-285750">
              <a:spcAft>
                <a:spcPts val="600"/>
              </a:spcAft>
              <a:buClr>
                <a:srgbClr val="FFFF00"/>
              </a:buClr>
              <a:buSzPct val="170000"/>
              <a:buFont typeface="Arial" pitchFamily="34" charset="0"/>
              <a:buChar char="•"/>
            </a:pPr>
            <a:r>
              <a:rPr lang="en-US" i="0" dirty="0"/>
              <a:t>Mere </a:t>
            </a:r>
            <a:r>
              <a:rPr lang="en-US" i="0" dirty="0" err="1"/>
              <a:t>za</a:t>
            </a:r>
            <a:r>
              <a:rPr lang="en-US" i="0" dirty="0"/>
              <a:t> </a:t>
            </a:r>
            <a:r>
              <a:rPr lang="en-US" i="0" dirty="0" err="1"/>
              <a:t>smanjenje</a:t>
            </a:r>
            <a:r>
              <a:rPr lang="en-US" i="0" dirty="0"/>
              <a:t> </a:t>
            </a:r>
            <a:r>
              <a:rPr lang="en-US" i="0" dirty="0" err="1"/>
              <a:t>pritiska</a:t>
            </a:r>
            <a:r>
              <a:rPr lang="en-US" i="0" dirty="0"/>
              <a:t> </a:t>
            </a:r>
            <a:r>
              <a:rPr lang="en-US" i="0" dirty="0" err="1"/>
              <a:t>na</a:t>
            </a:r>
            <a:r>
              <a:rPr lang="en-US" i="0" dirty="0"/>
              <a:t> </a:t>
            </a:r>
            <a:r>
              <a:rPr lang="en-US" i="0" dirty="0" err="1"/>
              <a:t>izložena</a:t>
            </a:r>
            <a:r>
              <a:rPr lang="en-US" i="0" dirty="0"/>
              <a:t> </a:t>
            </a:r>
            <a:r>
              <a:rPr lang="en-US" i="0" dirty="0" err="1"/>
              <a:t>mesta</a:t>
            </a:r>
            <a:r>
              <a:rPr lang="en-US" i="0" dirty="0"/>
              <a:t> (</a:t>
            </a:r>
            <a:r>
              <a:rPr lang="en-US" i="0" dirty="0" err="1"/>
              <a:t>promena</a:t>
            </a:r>
            <a:r>
              <a:rPr lang="en-US" i="0" dirty="0"/>
              <a:t> </a:t>
            </a:r>
            <a:r>
              <a:rPr lang="en-US" i="0" dirty="0" err="1"/>
              <a:t>položaja</a:t>
            </a:r>
            <a:r>
              <a:rPr lang="en-US" i="0" dirty="0"/>
              <a:t> </a:t>
            </a:r>
            <a:r>
              <a:rPr lang="en-US" i="0" dirty="0" err="1"/>
              <a:t>tela</a:t>
            </a:r>
            <a:r>
              <a:rPr lang="en-US" i="0" dirty="0"/>
              <a:t>, </a:t>
            </a:r>
            <a:r>
              <a:rPr lang="en-US" i="0" dirty="0" err="1"/>
              <a:t>masaža</a:t>
            </a:r>
            <a:r>
              <a:rPr lang="en-US" i="0" dirty="0"/>
              <a:t>, </a:t>
            </a:r>
            <a:r>
              <a:rPr lang="en-US" i="0" dirty="0" err="1"/>
              <a:t>vazdušni</a:t>
            </a:r>
            <a:r>
              <a:rPr lang="en-US" i="0" dirty="0"/>
              <a:t> </a:t>
            </a:r>
            <a:r>
              <a:rPr lang="en-US" i="0" dirty="0" err="1"/>
              <a:t>jastuci</a:t>
            </a:r>
            <a:r>
              <a:rPr lang="en-US" i="0" dirty="0"/>
              <a:t>, </a:t>
            </a:r>
            <a:r>
              <a:rPr lang="en-US" i="0" dirty="0" err="1"/>
              <a:t>dušek</a:t>
            </a:r>
            <a:r>
              <a:rPr lang="en-US" i="0" dirty="0"/>
              <a:t> </a:t>
            </a:r>
            <a:r>
              <a:rPr lang="en-US" i="0" dirty="0" err="1"/>
              <a:t>i</a:t>
            </a:r>
            <a:r>
              <a:rPr lang="en-US" i="0" dirty="0"/>
              <a:t> dr</a:t>
            </a:r>
            <a:r>
              <a:rPr lang="en-US" i="0" dirty="0" smtClean="0"/>
              <a:t>.).</a:t>
            </a:r>
            <a:endParaRPr lang="x-none" i="0" dirty="0"/>
          </a:p>
        </p:txBody>
      </p:sp>
      <p:sp>
        <p:nvSpPr>
          <p:cNvPr id="6" name="Slide Number Placeholder 1"/>
          <p:cNvSpPr txBox="1">
            <a:spLocks/>
          </p:cNvSpPr>
          <p:nvPr/>
        </p:nvSpPr>
        <p:spPr>
          <a:xfrm>
            <a:off x="8460432" y="6492671"/>
            <a:ext cx="683568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i="1" kern="1200">
                <a:solidFill>
                  <a:schemeClr val="tx1"/>
                </a:solidFill>
                <a:latin typeface="Tahoma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i="1" kern="1200">
                <a:solidFill>
                  <a:schemeClr val="tx1"/>
                </a:solidFill>
                <a:latin typeface="Tahoma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i="1" kern="1200">
                <a:solidFill>
                  <a:schemeClr val="tx1"/>
                </a:solidFill>
                <a:latin typeface="Tahoma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i="1" kern="1200">
                <a:solidFill>
                  <a:schemeClr val="tx1"/>
                </a:solidFill>
                <a:latin typeface="Tahoma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i="1" kern="1200">
                <a:solidFill>
                  <a:schemeClr val="tx1"/>
                </a:solidFill>
                <a:latin typeface="Tahoma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i="1" kern="1200">
                <a:solidFill>
                  <a:schemeClr val="tx1"/>
                </a:solidFill>
                <a:latin typeface="Tahoma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i="1" kern="1200">
                <a:solidFill>
                  <a:schemeClr val="tx1"/>
                </a:solidFill>
                <a:latin typeface="Tahoma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i="1" kern="1200">
                <a:solidFill>
                  <a:schemeClr val="tx1"/>
                </a:solidFill>
                <a:latin typeface="Tahoma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i="1" kern="1200">
                <a:solidFill>
                  <a:schemeClr val="tx1"/>
                </a:solidFill>
                <a:latin typeface="Tahoma" charset="0"/>
                <a:ea typeface="+mn-ea"/>
                <a:cs typeface="+mn-cs"/>
              </a:defRPr>
            </a:lvl9pPr>
          </a:lstStyle>
          <a:p>
            <a:fld id="{8B473825-BB98-46D3-A343-54F2F9FF794F}" type="slidenum">
              <a:rPr lang="en-US" sz="1600" i="0" smtClean="0">
                <a:latin typeface="Calibri" pitchFamily="34" charset="0"/>
                <a:cs typeface="Calibri" pitchFamily="34" charset="0"/>
              </a:rPr>
              <a:pPr/>
              <a:t>22</a:t>
            </a:fld>
            <a:r>
              <a:rPr lang="en-US" sz="1600" i="0" dirty="0" smtClean="0">
                <a:latin typeface="Calibri" pitchFamily="34" charset="0"/>
                <a:cs typeface="Calibri" pitchFamily="34" charset="0"/>
              </a:rPr>
              <a:t>/</a:t>
            </a:r>
            <a:r>
              <a:rPr lang="x-none" sz="1600" i="0" dirty="0" smtClean="0">
                <a:latin typeface="Calibri" pitchFamily="34" charset="0"/>
                <a:cs typeface="Calibri" pitchFamily="34" charset="0"/>
              </a:rPr>
              <a:t>35</a:t>
            </a:r>
            <a:endParaRPr lang="en-US" sz="1600" i="0" dirty="0"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6605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23307818"/>
              </p:ext>
            </p:extLst>
          </p:nvPr>
        </p:nvGraphicFramePr>
        <p:xfrm>
          <a:off x="1077093" y="5085184"/>
          <a:ext cx="7488832" cy="136815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6091845"/>
                <a:gridCol w="1396987"/>
              </a:tblGrid>
              <a:tr h="456051"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173605" algn="l"/>
                        </a:tabLst>
                      </a:pPr>
                      <a:r>
                        <a:rPr lang="en-US" sz="1600" dirty="0" err="1">
                          <a:solidFill>
                            <a:srgbClr val="000064"/>
                          </a:solidFill>
                          <a:effectLst/>
                        </a:rPr>
                        <a:t>Dermatomi</a:t>
                      </a:r>
                      <a:r>
                        <a:rPr lang="en-US" sz="1600" dirty="0">
                          <a:solidFill>
                            <a:srgbClr val="000064"/>
                          </a:solidFill>
                          <a:effectLst/>
                        </a:rPr>
                        <a:t> </a:t>
                      </a:r>
                      <a:r>
                        <a:rPr lang="en-US" sz="1600" dirty="0" err="1">
                          <a:solidFill>
                            <a:srgbClr val="000064"/>
                          </a:solidFill>
                          <a:effectLst/>
                        </a:rPr>
                        <a:t>grudnog</a:t>
                      </a:r>
                      <a:r>
                        <a:rPr lang="en-US" sz="1600" dirty="0">
                          <a:solidFill>
                            <a:srgbClr val="000064"/>
                          </a:solidFill>
                          <a:effectLst/>
                        </a:rPr>
                        <a:t> </a:t>
                      </a:r>
                      <a:r>
                        <a:rPr lang="en-US" sz="1600" dirty="0" err="1">
                          <a:solidFill>
                            <a:srgbClr val="000064"/>
                          </a:solidFill>
                          <a:effectLst/>
                        </a:rPr>
                        <a:t>koša</a:t>
                      </a:r>
                      <a:r>
                        <a:rPr lang="en-US" sz="1600" dirty="0">
                          <a:solidFill>
                            <a:srgbClr val="000064"/>
                          </a:solidFill>
                          <a:effectLst/>
                        </a:rPr>
                        <a:t> (T</a:t>
                      </a:r>
                      <a:r>
                        <a:rPr lang="en-US" sz="1600" baseline="-25000" dirty="0">
                          <a:solidFill>
                            <a:srgbClr val="000064"/>
                          </a:solidFill>
                          <a:effectLst/>
                        </a:rPr>
                        <a:t>5-</a:t>
                      </a:r>
                      <a:r>
                        <a:rPr lang="en-US" sz="1600" dirty="0">
                          <a:solidFill>
                            <a:srgbClr val="000064"/>
                          </a:solidFill>
                          <a:effectLst/>
                        </a:rPr>
                        <a:t>T</a:t>
                      </a:r>
                      <a:r>
                        <a:rPr lang="en-US" sz="1600" baseline="-25000" dirty="0">
                          <a:solidFill>
                            <a:srgbClr val="000064"/>
                          </a:solidFill>
                          <a:effectLst/>
                        </a:rPr>
                        <a:t>12</a:t>
                      </a:r>
                      <a:r>
                        <a:rPr lang="en-US" sz="1600" dirty="0">
                          <a:solidFill>
                            <a:srgbClr val="000064"/>
                          </a:solidFill>
                          <a:effectLst/>
                        </a:rPr>
                        <a:t>)</a:t>
                      </a:r>
                      <a:endParaRPr lang="en-US" sz="1600" dirty="0">
                        <a:solidFill>
                          <a:srgbClr val="000064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173605" algn="l"/>
                        </a:tabLst>
                      </a:pPr>
                      <a:r>
                        <a:rPr lang="en-US" sz="1600" dirty="0">
                          <a:solidFill>
                            <a:srgbClr val="000064"/>
                          </a:solidFill>
                          <a:effectLst/>
                        </a:rPr>
                        <a:t>50%</a:t>
                      </a:r>
                      <a:endParaRPr lang="en-US" sz="1600" dirty="0">
                        <a:solidFill>
                          <a:srgbClr val="000064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456051"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173605" algn="l"/>
                        </a:tabLst>
                      </a:pPr>
                      <a:r>
                        <a:rPr lang="en-US" sz="1600">
                          <a:solidFill>
                            <a:srgbClr val="000064"/>
                          </a:solidFill>
                          <a:effectLst/>
                        </a:rPr>
                        <a:t>Lumbosakralna regija</a:t>
                      </a:r>
                      <a:endParaRPr lang="en-US" sz="1600">
                        <a:solidFill>
                          <a:srgbClr val="000064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173605" algn="l"/>
                        </a:tabLst>
                      </a:pPr>
                      <a:r>
                        <a:rPr lang="en-US" sz="1600" dirty="0">
                          <a:solidFill>
                            <a:srgbClr val="000064"/>
                          </a:solidFill>
                          <a:effectLst/>
                        </a:rPr>
                        <a:t>16%</a:t>
                      </a:r>
                      <a:endParaRPr lang="en-US" sz="1600" dirty="0">
                        <a:solidFill>
                          <a:srgbClr val="000064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456051"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173605" algn="l"/>
                        </a:tabLst>
                      </a:pPr>
                      <a:r>
                        <a:rPr lang="en-US" sz="1600">
                          <a:solidFill>
                            <a:srgbClr val="000064"/>
                          </a:solidFill>
                          <a:effectLst/>
                        </a:rPr>
                        <a:t>Kranijalni nervi</a:t>
                      </a:r>
                      <a:endParaRPr lang="en-US" sz="1600">
                        <a:solidFill>
                          <a:srgbClr val="000064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173605" algn="l"/>
                        </a:tabLst>
                      </a:pPr>
                      <a:r>
                        <a:rPr lang="en-US" sz="1600" dirty="0">
                          <a:solidFill>
                            <a:srgbClr val="000064"/>
                          </a:solidFill>
                          <a:effectLst/>
                        </a:rPr>
                        <a:t>15-20%</a:t>
                      </a:r>
                      <a:endParaRPr lang="en-US" sz="1600" dirty="0">
                        <a:solidFill>
                          <a:srgbClr val="000064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1137020" y="881588"/>
            <a:ext cx="6840760" cy="38779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>
              <a:tabLst>
                <a:tab pos="2173288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>
              <a:tabLst>
                <a:tab pos="2173288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>
              <a:tabLst>
                <a:tab pos="2173288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>
              <a:tabLst>
                <a:tab pos="2173288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>
              <a:tabLst>
                <a:tab pos="2173288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2173288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2173288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2173288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2173288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173288" algn="l"/>
              </a:tabLst>
            </a:pPr>
            <a:r>
              <a:rPr kumimoji="0" lang="en-US" altLang="en-US" sz="2000" b="1" i="0" u="none" strike="noStrike" cap="none" spc="300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+mn-lt"/>
                <a:ea typeface="Calibri" pitchFamily="34" charset="0"/>
                <a:cs typeface="Times New Roman" pitchFamily="18" charset="0"/>
              </a:rPr>
              <a:t>HERPES ZOSTER (HZ)</a:t>
            </a:r>
            <a:endParaRPr kumimoji="0" lang="en-US" altLang="en-US" sz="2000" b="0" i="0" u="none" strike="noStrike" cap="none" spc="300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+mn-lt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173288" algn="l"/>
              </a:tabLst>
            </a:pPr>
            <a:endParaRPr kumimoji="0" lang="en-US" alt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173288" algn="l"/>
              </a:tabLst>
            </a:pPr>
            <a:r>
              <a:rPr kumimoji="0" lang="en-US" alt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Calibri" pitchFamily="34" charset="0"/>
                <a:cs typeface="Times New Roman" pitchFamily="18" charset="0"/>
              </a:rPr>
              <a:t>HZ je </a:t>
            </a:r>
            <a:r>
              <a:rPr kumimoji="0" lang="en-US" alt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Calibri" pitchFamily="34" charset="0"/>
                <a:cs typeface="Times New Roman" pitchFamily="18" charset="0"/>
              </a:rPr>
              <a:t>paradigma</a:t>
            </a:r>
            <a:r>
              <a:rPr kumimoji="0" lang="en-US" alt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alt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Calibri" pitchFamily="34" charset="0"/>
                <a:cs typeface="Times New Roman" pitchFamily="18" charset="0"/>
              </a:rPr>
              <a:t>infekcije</a:t>
            </a:r>
            <a:r>
              <a:rPr kumimoji="0" lang="en-US" alt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alt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Calibri" pitchFamily="34" charset="0"/>
                <a:cs typeface="Times New Roman" pitchFamily="18" charset="0"/>
              </a:rPr>
              <a:t>kože</a:t>
            </a:r>
            <a:r>
              <a:rPr kumimoji="0" lang="en-US" alt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Calibri" pitchFamily="34" charset="0"/>
                <a:cs typeface="Times New Roman" pitchFamily="18" charset="0"/>
              </a:rPr>
              <a:t> u </a:t>
            </a:r>
            <a:r>
              <a:rPr kumimoji="0" lang="en-US" alt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Calibri" pitchFamily="34" charset="0"/>
                <a:cs typeface="Times New Roman" pitchFamily="18" charset="0"/>
              </a:rPr>
              <a:t>senijumu</a:t>
            </a:r>
            <a:r>
              <a:rPr kumimoji="0" lang="en-US" alt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Calibri" pitchFamily="34" charset="0"/>
                <a:cs typeface="Times New Roman" pitchFamily="18" charset="0"/>
              </a:rPr>
              <a:t>.</a:t>
            </a:r>
            <a:endParaRPr kumimoji="0" lang="en-US" alt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ts val="1200"/>
              </a:spcBef>
              <a:spcAft>
                <a:spcPts val="1200"/>
              </a:spcAft>
              <a:buClrTx/>
              <a:buSzTx/>
              <a:buFontTx/>
              <a:buNone/>
              <a:tabLst>
                <a:tab pos="2173288" algn="l"/>
              </a:tabLst>
            </a:pPr>
            <a:r>
              <a:rPr kumimoji="0" lang="en-US" altLang="en-US" b="1" i="0" u="none" strike="noStrike" cap="none" normalizeH="0" baseline="0" dirty="0" err="1" smtClean="0">
                <a:ln>
                  <a:noFill/>
                </a:ln>
                <a:solidFill>
                  <a:srgbClr val="FFFF99"/>
                </a:solidFill>
                <a:effectLst/>
                <a:latin typeface="+mn-lt"/>
                <a:ea typeface="Calibri" pitchFamily="34" charset="0"/>
                <a:cs typeface="Times New Roman" pitchFamily="18" charset="0"/>
              </a:rPr>
              <a:t>Faktori</a:t>
            </a:r>
            <a:r>
              <a:rPr kumimoji="0" lang="en-US" altLang="en-US" b="1" i="0" u="none" strike="noStrike" cap="none" normalizeH="0" baseline="0" dirty="0" smtClean="0">
                <a:ln>
                  <a:noFill/>
                </a:ln>
                <a:solidFill>
                  <a:srgbClr val="FFFF99"/>
                </a:solidFill>
                <a:effectLst/>
                <a:latin typeface="+mn-lt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altLang="en-US" b="1" i="0" u="none" strike="noStrike" cap="none" normalizeH="0" baseline="0" dirty="0" err="1" smtClean="0">
                <a:ln>
                  <a:noFill/>
                </a:ln>
                <a:solidFill>
                  <a:srgbClr val="FFFF99"/>
                </a:solidFill>
                <a:effectLst/>
                <a:latin typeface="+mn-lt"/>
                <a:ea typeface="Calibri" pitchFamily="34" charset="0"/>
                <a:cs typeface="Times New Roman" pitchFamily="18" charset="0"/>
              </a:rPr>
              <a:t>rizika</a:t>
            </a:r>
            <a:endParaRPr kumimoji="0" lang="en-US" altLang="en-US" b="0" i="0" u="none" strike="noStrike" cap="none" normalizeH="0" baseline="0" dirty="0" smtClean="0">
              <a:ln>
                <a:noFill/>
              </a:ln>
              <a:solidFill>
                <a:srgbClr val="FFFF99"/>
              </a:solidFill>
              <a:effectLst/>
              <a:latin typeface="+mn-lt"/>
            </a:endParaRPr>
          </a:p>
          <a:p>
            <a:pPr marL="285750" indent="-285750">
              <a:buClr>
                <a:srgbClr val="FFFF00"/>
              </a:buClr>
              <a:buSzPct val="170000"/>
              <a:buFont typeface="Arial" panose="020B0604020202020204" pitchFamily="34" charset="0"/>
              <a:buChar char="•"/>
            </a:pPr>
            <a:r>
              <a:rPr kumimoji="0" lang="en-US" alt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Calibri" pitchFamily="34" charset="0"/>
                <a:cs typeface="Times New Roman" pitchFamily="18" charset="0"/>
              </a:rPr>
              <a:t>HIV </a:t>
            </a:r>
            <a:r>
              <a:rPr kumimoji="0" lang="en-US" alt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Calibri" pitchFamily="34" charset="0"/>
                <a:cs typeface="Times New Roman" pitchFamily="18" charset="0"/>
              </a:rPr>
              <a:t>infekcija</a:t>
            </a:r>
            <a:r>
              <a:rPr kumimoji="0" lang="en-US" alt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Calibri" pitchFamily="34" charset="0"/>
                <a:cs typeface="Times New Roman" pitchFamily="18" charset="0"/>
              </a:rPr>
              <a:t>,</a:t>
            </a:r>
            <a:endParaRPr kumimoji="0" lang="en-US" alt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  <a:p>
            <a:pPr marL="285750" indent="-285750">
              <a:buClr>
                <a:srgbClr val="FFFF00"/>
              </a:buClr>
              <a:buSzPct val="170000"/>
              <a:buFont typeface="Arial" panose="020B0604020202020204" pitchFamily="34" charset="0"/>
              <a:buChar char="•"/>
            </a:pPr>
            <a:r>
              <a:rPr kumimoji="0" lang="en-US" alt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Calibri" pitchFamily="34" charset="0"/>
                <a:cs typeface="Times New Roman" pitchFamily="18" charset="0"/>
              </a:rPr>
              <a:t>Hočkinski</a:t>
            </a:r>
            <a:r>
              <a:rPr kumimoji="0" lang="en-US" alt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alt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Calibri" pitchFamily="34" charset="0"/>
                <a:cs typeface="Times New Roman" pitchFamily="18" charset="0"/>
              </a:rPr>
              <a:t>i</a:t>
            </a:r>
            <a:r>
              <a:rPr kumimoji="0" lang="en-US" alt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Calibri" pitchFamily="34" charset="0"/>
                <a:cs typeface="Times New Roman" pitchFamily="18" charset="0"/>
              </a:rPr>
              <a:t> ne-</a:t>
            </a:r>
            <a:r>
              <a:rPr kumimoji="0" lang="en-US" alt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Calibri" pitchFamily="34" charset="0"/>
                <a:cs typeface="Times New Roman" pitchFamily="18" charset="0"/>
              </a:rPr>
              <a:t>Hočkinski</a:t>
            </a:r>
            <a:r>
              <a:rPr kumimoji="0" lang="en-US" alt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alt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Calibri" pitchFamily="34" charset="0"/>
                <a:cs typeface="Times New Roman" pitchFamily="18" charset="0"/>
              </a:rPr>
              <a:t>limfomi</a:t>
            </a:r>
            <a:r>
              <a:rPr kumimoji="0" lang="en-US" alt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Calibri" pitchFamily="34" charset="0"/>
                <a:cs typeface="Times New Roman" pitchFamily="18" charset="0"/>
              </a:rPr>
              <a:t>,</a:t>
            </a:r>
            <a:endParaRPr kumimoji="0" lang="en-US" alt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  <a:p>
            <a:pPr marL="285750" indent="-285750">
              <a:buClr>
                <a:srgbClr val="FFFF00"/>
              </a:buClr>
              <a:buSzPct val="170000"/>
              <a:buFont typeface="Arial" panose="020B0604020202020204" pitchFamily="34" charset="0"/>
              <a:buChar char="•"/>
            </a:pPr>
            <a:r>
              <a:rPr kumimoji="0" lang="en-US" alt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Calibri" pitchFamily="34" charset="0"/>
                <a:cs typeface="Times New Roman" pitchFamily="18" charset="0"/>
              </a:rPr>
              <a:t>Leukemije</a:t>
            </a:r>
            <a:r>
              <a:rPr kumimoji="0" lang="en-US" alt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Calibri" pitchFamily="34" charset="0"/>
                <a:cs typeface="Times New Roman" pitchFamily="18" charset="0"/>
              </a:rPr>
              <a:t>,</a:t>
            </a:r>
            <a:endParaRPr kumimoji="0" lang="en-US" alt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  <a:p>
            <a:pPr marL="285750" indent="-285750">
              <a:buClr>
                <a:srgbClr val="FFFF00"/>
              </a:buClr>
              <a:buSzPct val="170000"/>
              <a:buFont typeface="Arial" panose="020B0604020202020204" pitchFamily="34" charset="0"/>
              <a:buChar char="•"/>
            </a:pPr>
            <a:r>
              <a:rPr kumimoji="0" lang="en-US" alt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Calibri" pitchFamily="34" charset="0"/>
                <a:cs typeface="Times New Roman" pitchFamily="18" charset="0"/>
              </a:rPr>
              <a:t>SEL,</a:t>
            </a:r>
            <a:endParaRPr kumimoji="0" lang="en-US" alt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  <a:p>
            <a:pPr marL="285750" indent="-285750">
              <a:buClr>
                <a:srgbClr val="FFFF00"/>
              </a:buClr>
              <a:buSzPct val="170000"/>
              <a:buFont typeface="Arial" panose="020B0604020202020204" pitchFamily="34" charset="0"/>
              <a:buChar char="•"/>
            </a:pPr>
            <a:r>
              <a:rPr kumimoji="0" lang="en-US" alt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Calibri" pitchFamily="34" charset="0"/>
                <a:cs typeface="Times New Roman" pitchFamily="18" charset="0"/>
              </a:rPr>
              <a:t>Bolesnici</a:t>
            </a:r>
            <a:r>
              <a:rPr kumimoji="0" lang="en-US" alt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alt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Calibri" pitchFamily="34" charset="0"/>
                <a:cs typeface="Times New Roman" pitchFamily="18" charset="0"/>
              </a:rPr>
              <a:t>na</a:t>
            </a:r>
            <a:r>
              <a:rPr kumimoji="0" lang="en-US" alt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alt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Calibri" pitchFamily="34" charset="0"/>
                <a:cs typeface="Times New Roman" pitchFamily="18" charset="0"/>
              </a:rPr>
              <a:t>imunospuresivnoj</a:t>
            </a:r>
            <a:r>
              <a:rPr kumimoji="0" lang="en-US" alt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alt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Calibri" pitchFamily="34" charset="0"/>
                <a:cs typeface="Times New Roman" pitchFamily="18" charset="0"/>
              </a:rPr>
              <a:t>terapiji</a:t>
            </a:r>
            <a:r>
              <a:rPr kumimoji="0" lang="en-US" alt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Calibri" pitchFamily="34" charset="0"/>
                <a:cs typeface="Times New Roman" pitchFamily="18" charset="0"/>
              </a:rPr>
              <a:t>,</a:t>
            </a:r>
            <a:endParaRPr kumimoji="0" lang="en-US" alt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  <a:p>
            <a:pPr marL="285750" indent="-285750">
              <a:buClr>
                <a:srgbClr val="FFFF00"/>
              </a:buClr>
              <a:buSzPct val="170000"/>
              <a:buFont typeface="Arial" panose="020B0604020202020204" pitchFamily="34" charset="0"/>
              <a:buChar char="•"/>
            </a:pPr>
            <a:r>
              <a:rPr kumimoji="0" lang="en-US" alt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Calibri" pitchFamily="34" charset="0"/>
                <a:cs typeface="Times New Roman" pitchFamily="18" charset="0"/>
              </a:rPr>
              <a:t>Psihofizički</a:t>
            </a:r>
            <a:r>
              <a:rPr kumimoji="0" lang="en-US" alt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alt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Calibri" pitchFamily="34" charset="0"/>
                <a:cs typeface="Times New Roman" pitchFamily="18" charset="0"/>
              </a:rPr>
              <a:t>stres</a:t>
            </a:r>
            <a:r>
              <a:rPr kumimoji="0" lang="en-US" alt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Calibri" pitchFamily="34" charset="0"/>
                <a:cs typeface="Times New Roman" pitchFamily="18" charset="0"/>
              </a:rPr>
              <a:t>,</a:t>
            </a:r>
            <a:endParaRPr kumimoji="0" lang="en-US" alt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  <a:p>
            <a:pPr marL="285750" indent="-285750">
              <a:buClr>
                <a:srgbClr val="FFFF00"/>
              </a:buClr>
              <a:buSzPct val="170000"/>
              <a:buFont typeface="Arial" panose="020B0604020202020204" pitchFamily="34" charset="0"/>
              <a:buChar char="•"/>
            </a:pPr>
            <a:r>
              <a:rPr kumimoji="0" lang="en-US" alt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Calibri" pitchFamily="34" charset="0"/>
                <a:cs typeface="Times New Roman" pitchFamily="18" charset="0"/>
              </a:rPr>
              <a:t>Pripadn</a:t>
            </a:r>
            <a:r>
              <a:rPr kumimoji="0" lang="x-none" alt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Calibri" pitchFamily="34" charset="0"/>
                <a:cs typeface="Times New Roman" pitchFamily="18" charset="0"/>
              </a:rPr>
              <a:t>ost</a:t>
            </a:r>
            <a:r>
              <a:rPr kumimoji="0" lang="en-US" alt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Calibri" pitchFamily="34" charset="0"/>
                <a:cs typeface="Times New Roman" pitchFamily="18" charset="0"/>
              </a:rPr>
              <a:t> bel</a:t>
            </a:r>
            <a:r>
              <a:rPr kumimoji="0" lang="x-none" alt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Calibri" pitchFamily="34" charset="0"/>
                <a:cs typeface="Times New Roman" pitchFamily="18" charset="0"/>
              </a:rPr>
              <a:t>oj</a:t>
            </a:r>
            <a:r>
              <a:rPr kumimoji="0" lang="en-US" alt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alt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Calibri" pitchFamily="34" charset="0"/>
                <a:cs typeface="Times New Roman" pitchFamily="18" charset="0"/>
              </a:rPr>
              <a:t>ras</a:t>
            </a:r>
            <a:r>
              <a:rPr kumimoji="0" lang="x-none" alt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Calibri" pitchFamily="34" charset="0"/>
                <a:cs typeface="Times New Roman" pitchFamily="18" charset="0"/>
              </a:rPr>
              <a:t>i</a:t>
            </a:r>
            <a:r>
              <a:rPr kumimoji="0" lang="en-US" alt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Calibri" pitchFamily="34" charset="0"/>
                <a:cs typeface="Times New Roman" pitchFamily="18" charset="0"/>
              </a:rPr>
              <a:t>.</a:t>
            </a:r>
            <a:endParaRPr kumimoji="0" lang="en-US" alt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  <a:buClrTx/>
              <a:buSzTx/>
              <a:buFontTx/>
              <a:buNone/>
              <a:tabLst>
                <a:tab pos="2173288" algn="l"/>
              </a:tabLst>
            </a:pPr>
            <a:r>
              <a:rPr lang="en-US" altLang="en-US" sz="1600" b="1" i="0" dirty="0" err="1">
                <a:solidFill>
                  <a:srgbClr val="FFFF99"/>
                </a:solidFill>
                <a:latin typeface="+mn-lt"/>
                <a:ea typeface="Calibri" pitchFamily="34" charset="0"/>
                <a:cs typeface="Times New Roman" pitchFamily="18" charset="0"/>
              </a:rPr>
              <a:t>Distribucija</a:t>
            </a:r>
            <a:r>
              <a:rPr kumimoji="0" lang="en-US" altLang="en-US" b="1" i="0" u="none" strike="noStrike" cap="none" normalizeH="0" baseline="0" dirty="0" smtClean="0">
                <a:ln>
                  <a:noFill/>
                </a:ln>
                <a:solidFill>
                  <a:srgbClr val="FFFF99"/>
                </a:solidFill>
                <a:effectLst/>
                <a:latin typeface="+mn-lt"/>
                <a:ea typeface="Calibri" pitchFamily="34" charset="0"/>
                <a:cs typeface="Times New Roman" pitchFamily="18" charset="0"/>
              </a:rPr>
              <a:t> </a:t>
            </a:r>
            <a:r>
              <a:rPr lang="en-US" altLang="en-US" sz="1600" b="1" i="0" dirty="0" err="1" smtClean="0">
                <a:solidFill>
                  <a:srgbClr val="FFFF99"/>
                </a:solidFill>
                <a:latin typeface="+mn-lt"/>
                <a:ea typeface="Calibri" pitchFamily="34" charset="0"/>
                <a:cs typeface="Times New Roman" pitchFamily="18" charset="0"/>
              </a:rPr>
              <a:t>bolesti</a:t>
            </a:r>
            <a:endParaRPr lang="en-US" altLang="en-US" sz="1600" b="1" i="0" dirty="0">
              <a:solidFill>
                <a:srgbClr val="FFFF99"/>
              </a:solidFill>
              <a:latin typeface="+mn-lt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11" name="Slide Number Placeholder 1"/>
          <p:cNvSpPr txBox="1">
            <a:spLocks/>
          </p:cNvSpPr>
          <p:nvPr/>
        </p:nvSpPr>
        <p:spPr>
          <a:xfrm>
            <a:off x="8460432" y="6492671"/>
            <a:ext cx="683568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i="1" kern="1200">
                <a:solidFill>
                  <a:schemeClr val="tx1"/>
                </a:solidFill>
                <a:latin typeface="Tahoma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i="1" kern="1200">
                <a:solidFill>
                  <a:schemeClr val="tx1"/>
                </a:solidFill>
                <a:latin typeface="Tahoma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i="1" kern="1200">
                <a:solidFill>
                  <a:schemeClr val="tx1"/>
                </a:solidFill>
                <a:latin typeface="Tahoma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i="1" kern="1200">
                <a:solidFill>
                  <a:schemeClr val="tx1"/>
                </a:solidFill>
                <a:latin typeface="Tahoma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i="1" kern="1200">
                <a:solidFill>
                  <a:schemeClr val="tx1"/>
                </a:solidFill>
                <a:latin typeface="Tahoma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i="1" kern="1200">
                <a:solidFill>
                  <a:schemeClr val="tx1"/>
                </a:solidFill>
                <a:latin typeface="Tahoma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i="1" kern="1200">
                <a:solidFill>
                  <a:schemeClr val="tx1"/>
                </a:solidFill>
                <a:latin typeface="Tahoma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i="1" kern="1200">
                <a:solidFill>
                  <a:schemeClr val="tx1"/>
                </a:solidFill>
                <a:latin typeface="Tahoma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i="1" kern="1200">
                <a:solidFill>
                  <a:schemeClr val="tx1"/>
                </a:solidFill>
                <a:latin typeface="Tahoma" charset="0"/>
                <a:ea typeface="+mn-ea"/>
                <a:cs typeface="+mn-cs"/>
              </a:defRPr>
            </a:lvl9pPr>
          </a:lstStyle>
          <a:p>
            <a:fld id="{8B473825-BB98-46D3-A343-54F2F9FF794F}" type="slidenum">
              <a:rPr lang="en-US" sz="1600" i="0" smtClean="0">
                <a:latin typeface="Calibri" pitchFamily="34" charset="0"/>
                <a:cs typeface="Calibri" pitchFamily="34" charset="0"/>
              </a:rPr>
              <a:pPr/>
              <a:t>23</a:t>
            </a:fld>
            <a:r>
              <a:rPr lang="en-US" sz="1600" i="0" dirty="0" smtClean="0">
                <a:latin typeface="Calibri" pitchFamily="34" charset="0"/>
                <a:cs typeface="Calibri" pitchFamily="34" charset="0"/>
              </a:rPr>
              <a:t>/</a:t>
            </a:r>
            <a:r>
              <a:rPr lang="x-none" sz="1600" i="0" dirty="0" smtClean="0">
                <a:latin typeface="Calibri" pitchFamily="34" charset="0"/>
                <a:cs typeface="Calibri" pitchFamily="34" charset="0"/>
              </a:rPr>
              <a:t>35</a:t>
            </a:r>
            <a:endParaRPr lang="en-US" sz="1600" i="0" dirty="0"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31653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097360" y="980728"/>
            <a:ext cx="7704856" cy="52014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ts val="1200"/>
              </a:spcBef>
              <a:spcAft>
                <a:spcPts val="1200"/>
              </a:spcAft>
              <a:tabLst>
                <a:tab pos="2173288" algn="l"/>
              </a:tabLst>
            </a:pPr>
            <a:r>
              <a:rPr lang="en-US" altLang="en-US" sz="1600" b="1" i="0" dirty="0" err="1">
                <a:solidFill>
                  <a:srgbClr val="FFFF99"/>
                </a:solidFill>
                <a:ea typeface="Calibri" pitchFamily="34" charset="0"/>
                <a:cs typeface="Times New Roman" pitchFamily="18" charset="0"/>
              </a:rPr>
              <a:t>Klinička</a:t>
            </a:r>
            <a:r>
              <a:rPr lang="en-US" altLang="en-US" sz="1600" b="1" i="0" dirty="0">
                <a:solidFill>
                  <a:srgbClr val="FFFF99"/>
                </a:solidFill>
                <a:ea typeface="Calibri" pitchFamily="34" charset="0"/>
                <a:cs typeface="Times New Roman" pitchFamily="18" charset="0"/>
              </a:rPr>
              <a:t> </a:t>
            </a:r>
            <a:r>
              <a:rPr lang="en-US" altLang="en-US" sz="1600" b="1" i="0" dirty="0" err="1">
                <a:solidFill>
                  <a:srgbClr val="FFFF99"/>
                </a:solidFill>
                <a:ea typeface="Calibri" pitchFamily="34" charset="0"/>
                <a:cs typeface="Times New Roman" pitchFamily="18" charset="0"/>
              </a:rPr>
              <a:t>slika</a:t>
            </a:r>
            <a:endParaRPr lang="en-US" altLang="en-US" sz="1600" i="0" dirty="0">
              <a:solidFill>
                <a:srgbClr val="FFFF99"/>
              </a:solidFill>
            </a:endParaRPr>
          </a:p>
          <a:p>
            <a:pPr marL="285750" lvl="0" indent="-285750">
              <a:spcAft>
                <a:spcPts val="600"/>
              </a:spcAft>
              <a:buClr>
                <a:srgbClr val="FFFF00"/>
              </a:buClr>
              <a:buSzPct val="170000"/>
              <a:buFont typeface="Arial" panose="020B0604020202020204" pitchFamily="34" charset="0"/>
              <a:buChar char="•"/>
              <a:tabLst>
                <a:tab pos="2173288" algn="l"/>
              </a:tabLst>
            </a:pPr>
            <a:r>
              <a:rPr lang="en-US" altLang="en-US" i="0" dirty="0" err="1" smtClean="0">
                <a:ea typeface="Calibri" pitchFamily="34" charset="0"/>
                <a:cs typeface="Times New Roman" pitchFamily="18" charset="0"/>
              </a:rPr>
              <a:t>Vezikulozne</a:t>
            </a:r>
            <a:r>
              <a:rPr lang="en-US" altLang="en-US" i="0" dirty="0" smtClean="0">
                <a:ea typeface="Calibri" pitchFamily="34" charset="0"/>
                <a:cs typeface="Times New Roman" pitchFamily="18" charset="0"/>
              </a:rPr>
              <a:t> </a:t>
            </a:r>
            <a:r>
              <a:rPr lang="en-US" altLang="en-US" i="0" dirty="0" err="1">
                <a:ea typeface="Calibri" pitchFamily="34" charset="0"/>
                <a:cs typeface="Times New Roman" pitchFamily="18" charset="0"/>
              </a:rPr>
              <a:t>promene</a:t>
            </a:r>
            <a:r>
              <a:rPr lang="en-US" altLang="en-US" i="0" dirty="0">
                <a:ea typeface="Calibri" pitchFamily="34" charset="0"/>
                <a:cs typeface="Times New Roman" pitchFamily="18" charset="0"/>
              </a:rPr>
              <a:t> </a:t>
            </a:r>
            <a:r>
              <a:rPr lang="en-US" altLang="en-US" i="0" dirty="0" err="1">
                <a:ea typeface="Calibri" pitchFamily="34" charset="0"/>
                <a:cs typeface="Times New Roman" pitchFamily="18" charset="0"/>
              </a:rPr>
              <a:t>po</a:t>
            </a:r>
            <a:r>
              <a:rPr lang="en-US" altLang="en-US" i="0" dirty="0">
                <a:ea typeface="Calibri" pitchFamily="34" charset="0"/>
                <a:cs typeface="Times New Roman" pitchFamily="18" charset="0"/>
              </a:rPr>
              <a:t> </a:t>
            </a:r>
            <a:r>
              <a:rPr lang="en-US" altLang="en-US" i="0" dirty="0" err="1">
                <a:ea typeface="Calibri" pitchFamily="34" charset="0"/>
                <a:cs typeface="Times New Roman" pitchFamily="18" charset="0"/>
              </a:rPr>
              <a:t>koži</a:t>
            </a:r>
            <a:r>
              <a:rPr lang="en-US" altLang="en-US" i="0" dirty="0">
                <a:ea typeface="Calibri" pitchFamily="34" charset="0"/>
                <a:cs typeface="Times New Roman" pitchFamily="18" charset="0"/>
              </a:rPr>
              <a:t> </a:t>
            </a:r>
            <a:r>
              <a:rPr lang="en-US" altLang="en-US" i="0" dirty="0" err="1">
                <a:ea typeface="Calibri" pitchFamily="34" charset="0"/>
                <a:cs typeface="Times New Roman" pitchFamily="18" charset="0"/>
              </a:rPr>
              <a:t>uz</a:t>
            </a:r>
            <a:r>
              <a:rPr lang="en-US" altLang="en-US" i="0" dirty="0">
                <a:ea typeface="Calibri" pitchFamily="34" charset="0"/>
                <a:cs typeface="Times New Roman" pitchFamily="18" charset="0"/>
              </a:rPr>
              <a:t> </a:t>
            </a:r>
            <a:r>
              <a:rPr lang="en-US" altLang="en-US" i="0" dirty="0" err="1" smtClean="0">
                <a:ea typeface="Calibri" pitchFamily="34" charset="0"/>
                <a:cs typeface="Times New Roman" pitchFamily="18" charset="0"/>
              </a:rPr>
              <a:t>bol</a:t>
            </a:r>
            <a:r>
              <a:rPr lang="en-US" altLang="en-US" i="0" dirty="0" smtClean="0">
                <a:ea typeface="Calibri" pitchFamily="34" charset="0"/>
                <a:cs typeface="Times New Roman" pitchFamily="18" charset="0"/>
              </a:rPr>
              <a:t>,</a:t>
            </a:r>
            <a:endParaRPr lang="en-US" altLang="en-US" i="0" dirty="0"/>
          </a:p>
          <a:p>
            <a:pPr marL="285750" lvl="0" indent="-285750">
              <a:spcAft>
                <a:spcPts val="600"/>
              </a:spcAft>
              <a:buClr>
                <a:srgbClr val="FFFF00"/>
              </a:buClr>
              <a:buSzPct val="170000"/>
              <a:buFont typeface="Arial" panose="020B0604020202020204" pitchFamily="34" charset="0"/>
              <a:buChar char="•"/>
              <a:tabLst>
                <a:tab pos="2173288" algn="l"/>
              </a:tabLst>
            </a:pPr>
            <a:r>
              <a:rPr lang="x-none" altLang="en-US" i="0" dirty="0" smtClean="0">
                <a:ea typeface="Calibri" pitchFamily="34" charset="0"/>
                <a:cs typeface="Times New Roman" pitchFamily="18" charset="0"/>
              </a:rPr>
              <a:t>„</a:t>
            </a:r>
            <a:r>
              <a:rPr lang="en-US" altLang="en-US" i="0" dirty="0" err="1" smtClean="0">
                <a:ea typeface="Calibri" pitchFamily="34" charset="0"/>
                <a:cs typeface="Times New Roman" pitchFamily="18" charset="0"/>
              </a:rPr>
              <a:t>Postherpetična</a:t>
            </a:r>
            <a:r>
              <a:rPr lang="en-US" altLang="en-US" i="0" dirty="0" smtClean="0">
                <a:ea typeface="Calibri" pitchFamily="34" charset="0"/>
                <a:cs typeface="Times New Roman" pitchFamily="18" charset="0"/>
              </a:rPr>
              <a:t> </a:t>
            </a:r>
            <a:r>
              <a:rPr lang="en-US" altLang="en-US" i="0" dirty="0" err="1">
                <a:ea typeface="Calibri" pitchFamily="34" charset="0"/>
                <a:cs typeface="Times New Roman" pitchFamily="18" charset="0"/>
              </a:rPr>
              <a:t>neuralgija</a:t>
            </a:r>
            <a:r>
              <a:rPr lang="en-US" altLang="en-US" i="0" dirty="0" smtClean="0">
                <a:ea typeface="Calibri" pitchFamily="34" charset="0"/>
                <a:cs typeface="Times New Roman" pitchFamily="18" charset="0"/>
              </a:rPr>
              <a:t>”,</a:t>
            </a:r>
            <a:endParaRPr lang="x-none" altLang="en-US" i="0" dirty="0" smtClean="0">
              <a:ea typeface="Calibri" pitchFamily="34" charset="0"/>
              <a:cs typeface="Times New Roman" pitchFamily="18" charset="0"/>
            </a:endParaRPr>
          </a:p>
          <a:p>
            <a:pPr marL="285750" lvl="0" indent="-285750">
              <a:spcAft>
                <a:spcPts val="600"/>
              </a:spcAft>
              <a:buClr>
                <a:srgbClr val="FFFF00"/>
              </a:buClr>
              <a:buSzPct val="170000"/>
              <a:buFont typeface="Arial" panose="020B0604020202020204" pitchFamily="34" charset="0"/>
              <a:buChar char="•"/>
              <a:tabLst>
                <a:tab pos="2173288" algn="l"/>
              </a:tabLst>
            </a:pPr>
            <a:r>
              <a:rPr lang="x-none" altLang="en-US" i="0" dirty="0" smtClean="0">
                <a:cs typeface="Times New Roman" pitchFamily="18" charset="0"/>
              </a:rPr>
              <a:t>Oftalmički zoster</a:t>
            </a:r>
            <a:endParaRPr lang="en-US" altLang="en-US" i="0" dirty="0"/>
          </a:p>
          <a:p>
            <a:pPr marL="285750" lvl="0" indent="-285750">
              <a:spcAft>
                <a:spcPts val="600"/>
              </a:spcAft>
              <a:buClr>
                <a:srgbClr val="FFFF00"/>
              </a:buClr>
              <a:buSzPct val="170000"/>
              <a:buFont typeface="Arial" panose="020B0604020202020204" pitchFamily="34" charset="0"/>
              <a:buChar char="•"/>
              <a:tabLst>
                <a:tab pos="2173288" algn="l"/>
              </a:tabLst>
            </a:pPr>
            <a:r>
              <a:rPr lang="en-US" altLang="en-US" i="0" dirty="0" err="1">
                <a:ea typeface="Calibri" pitchFamily="34" charset="0"/>
                <a:cs typeface="Times New Roman" pitchFamily="18" charset="0"/>
              </a:rPr>
              <a:t>Ramsy</a:t>
            </a:r>
            <a:r>
              <a:rPr lang="en-US" altLang="en-US" i="0" dirty="0">
                <a:ea typeface="Calibri" pitchFamily="34" charset="0"/>
                <a:cs typeface="Times New Roman" pitchFamily="18" charset="0"/>
              </a:rPr>
              <a:t>-Hunt </a:t>
            </a:r>
            <a:r>
              <a:rPr lang="en-US" altLang="en-US" i="0" dirty="0" err="1">
                <a:ea typeface="Calibri" pitchFamily="34" charset="0"/>
                <a:cs typeface="Times New Roman" pitchFamily="18" charset="0"/>
              </a:rPr>
              <a:t>sindrom</a:t>
            </a:r>
            <a:r>
              <a:rPr lang="en-US" altLang="en-US" i="0" dirty="0">
                <a:ea typeface="Calibri" pitchFamily="34" charset="0"/>
                <a:cs typeface="Times New Roman" pitchFamily="18" charset="0"/>
              </a:rPr>
              <a:t> (</a:t>
            </a:r>
            <a:r>
              <a:rPr lang="en-US" altLang="en-US" dirty="0">
                <a:ea typeface="Calibri" pitchFamily="34" charset="0"/>
                <a:cs typeface="Times New Roman" pitchFamily="18" charset="0"/>
              </a:rPr>
              <a:t>Herpes zoster </a:t>
            </a:r>
            <a:r>
              <a:rPr lang="en-US" altLang="en-US" dirty="0" err="1">
                <a:ea typeface="Calibri" pitchFamily="34" charset="0"/>
                <a:cs typeface="Times New Roman" pitchFamily="18" charset="0"/>
              </a:rPr>
              <a:t>oticus</a:t>
            </a:r>
            <a:r>
              <a:rPr lang="en-US" altLang="en-US" i="0" dirty="0" smtClean="0">
                <a:ea typeface="Calibri" pitchFamily="34" charset="0"/>
                <a:cs typeface="Times New Roman" pitchFamily="18" charset="0"/>
              </a:rPr>
              <a:t>).</a:t>
            </a:r>
            <a:endParaRPr lang="en-US" altLang="en-US" i="0" dirty="0"/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US" b="1" i="0" dirty="0" err="1" smtClean="0">
                <a:solidFill>
                  <a:srgbClr val="FFFF99"/>
                </a:solidFill>
              </a:rPr>
              <a:t>Komplikacije</a:t>
            </a:r>
            <a:endParaRPr lang="en-US" i="0" dirty="0">
              <a:solidFill>
                <a:srgbClr val="FFFF99"/>
              </a:solidFill>
            </a:endParaRPr>
          </a:p>
          <a:p>
            <a:pPr>
              <a:spcAft>
                <a:spcPts val="1200"/>
              </a:spcAft>
              <a:buClr>
                <a:srgbClr val="FFFF00"/>
              </a:buClr>
              <a:buSzPct val="170000"/>
              <a:buFont typeface="Arial" pitchFamily="34" charset="0"/>
              <a:buChar char="•"/>
            </a:pPr>
            <a:r>
              <a:rPr lang="x-none" i="0" dirty="0" smtClean="0"/>
              <a:t>  </a:t>
            </a:r>
            <a:r>
              <a:rPr lang="en-US" i="0" dirty="0" err="1" smtClean="0"/>
              <a:t>Bakterijske</a:t>
            </a:r>
            <a:r>
              <a:rPr lang="en-US" i="0" dirty="0" smtClean="0"/>
              <a:t> </a:t>
            </a:r>
            <a:r>
              <a:rPr lang="en-US" i="0" dirty="0" err="1"/>
              <a:t>superinfekcije</a:t>
            </a:r>
            <a:r>
              <a:rPr lang="en-US" i="0" dirty="0"/>
              <a:t> </a:t>
            </a:r>
            <a:r>
              <a:rPr lang="en-US" i="0" dirty="0" err="1" smtClean="0"/>
              <a:t>kože</a:t>
            </a:r>
            <a:endParaRPr lang="x-none" i="0" dirty="0" smtClean="0"/>
          </a:p>
          <a:p>
            <a:pPr marL="285750" lvl="0" indent="-285750">
              <a:spcAft>
                <a:spcPts val="600"/>
              </a:spcAft>
              <a:buClr>
                <a:srgbClr val="FFFF00"/>
              </a:buClr>
              <a:buSzPct val="170000"/>
              <a:buFont typeface="Arial" panose="020B0604020202020204" pitchFamily="34" charset="0"/>
              <a:buChar char="•"/>
            </a:pPr>
            <a:r>
              <a:rPr lang="en-US" i="0" dirty="0" smtClean="0"/>
              <a:t>Meningitis/encephalitis,</a:t>
            </a:r>
            <a:endParaRPr lang="en-US" i="0" dirty="0"/>
          </a:p>
          <a:p>
            <a:pPr marL="285750" lvl="0" indent="-285750">
              <a:spcAft>
                <a:spcPts val="600"/>
              </a:spcAft>
              <a:buClr>
                <a:srgbClr val="FFFF00"/>
              </a:buClr>
              <a:buSzPct val="170000"/>
              <a:buFont typeface="Arial" panose="020B0604020202020204" pitchFamily="34" charset="0"/>
              <a:buChar char="•"/>
            </a:pPr>
            <a:r>
              <a:rPr lang="en-US" i="0" dirty="0" err="1"/>
              <a:t>Motorna</a:t>
            </a:r>
            <a:r>
              <a:rPr lang="en-US" i="0" dirty="0"/>
              <a:t> </a:t>
            </a:r>
            <a:r>
              <a:rPr lang="en-US" i="0" dirty="0" err="1" smtClean="0"/>
              <a:t>neuropatija</a:t>
            </a:r>
            <a:r>
              <a:rPr lang="en-US" i="0" dirty="0" smtClean="0"/>
              <a:t>,</a:t>
            </a:r>
            <a:endParaRPr lang="en-US" i="0" dirty="0"/>
          </a:p>
          <a:p>
            <a:pPr marL="285750" lvl="0" indent="-285750">
              <a:spcAft>
                <a:spcPts val="600"/>
              </a:spcAft>
              <a:buClr>
                <a:srgbClr val="FFFF00"/>
              </a:buClr>
              <a:buSzPct val="170000"/>
              <a:buFont typeface="Arial" panose="020B0604020202020204" pitchFamily="34" charset="0"/>
              <a:buChar char="•"/>
            </a:pPr>
            <a:r>
              <a:rPr lang="en-US" i="0" dirty="0" err="1"/>
              <a:t>Transferzalni</a:t>
            </a:r>
            <a:r>
              <a:rPr lang="en-US" i="0" dirty="0"/>
              <a:t> </a:t>
            </a:r>
            <a:r>
              <a:rPr lang="en-US" i="0" dirty="0" err="1" smtClean="0"/>
              <a:t>mijelitis</a:t>
            </a:r>
            <a:r>
              <a:rPr lang="en-US" i="0" dirty="0" smtClean="0"/>
              <a:t>.</a:t>
            </a:r>
            <a:endParaRPr lang="en-US" i="0" dirty="0"/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US" b="1" i="0" dirty="0" err="1" smtClean="0">
                <a:solidFill>
                  <a:srgbClr val="FFFF99"/>
                </a:solidFill>
              </a:rPr>
              <a:t>Recidivi</a:t>
            </a:r>
            <a:r>
              <a:rPr lang="en-US" b="1" i="0" dirty="0"/>
              <a:t>	</a:t>
            </a:r>
            <a:endParaRPr lang="en-US" i="0" dirty="0"/>
          </a:p>
          <a:p>
            <a:pPr marL="285750" indent="-285750">
              <a:spcAft>
                <a:spcPts val="600"/>
              </a:spcAft>
              <a:buClr>
                <a:srgbClr val="FFFF00"/>
              </a:buClr>
              <a:buSzPct val="170000"/>
              <a:buFont typeface="Arial" panose="020B0604020202020204" pitchFamily="34" charset="0"/>
              <a:buChar char="•"/>
            </a:pPr>
            <a:r>
              <a:rPr lang="en-US" i="0" dirty="0" err="1" smtClean="0"/>
              <a:t>Za</a:t>
            </a:r>
            <a:r>
              <a:rPr lang="en-US" i="0" dirty="0" smtClean="0"/>
              <a:t> </a:t>
            </a:r>
            <a:r>
              <a:rPr lang="en-US" i="0" dirty="0" err="1"/>
              <a:t>razliku</a:t>
            </a:r>
            <a:r>
              <a:rPr lang="en-US" i="0" dirty="0"/>
              <a:t> od </a:t>
            </a:r>
            <a:r>
              <a:rPr lang="en-US" i="0" dirty="0" err="1"/>
              <a:t>infekcije</a:t>
            </a:r>
            <a:r>
              <a:rPr lang="en-US" i="0" dirty="0"/>
              <a:t> herpes </a:t>
            </a:r>
            <a:r>
              <a:rPr lang="en-US" i="0" dirty="0" err="1"/>
              <a:t>simpleks</a:t>
            </a:r>
            <a:r>
              <a:rPr lang="en-US" i="0" dirty="0"/>
              <a:t> </a:t>
            </a:r>
            <a:r>
              <a:rPr lang="en-US" i="0" dirty="0" err="1"/>
              <a:t>virusom</a:t>
            </a:r>
            <a:r>
              <a:rPr lang="en-US" i="0" dirty="0"/>
              <a:t> </a:t>
            </a:r>
            <a:r>
              <a:rPr lang="en-US" i="0" dirty="0" err="1"/>
              <a:t>retki</a:t>
            </a:r>
            <a:r>
              <a:rPr lang="en-US" i="0" dirty="0"/>
              <a:t> (</a:t>
            </a:r>
            <a:r>
              <a:rPr lang="en-US" i="0" dirty="0" err="1"/>
              <a:t>manje</a:t>
            </a:r>
            <a:r>
              <a:rPr lang="en-US" i="0" dirty="0"/>
              <a:t> od 5</a:t>
            </a:r>
            <a:r>
              <a:rPr lang="en-US" i="0" dirty="0" smtClean="0"/>
              <a:t>%)</a:t>
            </a:r>
            <a:endParaRPr lang="en-US" i="0" dirty="0"/>
          </a:p>
          <a:p>
            <a:pPr marL="285750" lvl="0" indent="-285750">
              <a:spcAft>
                <a:spcPts val="600"/>
              </a:spcAft>
              <a:buClr>
                <a:srgbClr val="FFFF00"/>
              </a:buClr>
              <a:buSzPct val="170000"/>
            </a:pPr>
            <a:endParaRPr lang="en-US" i="0" dirty="0"/>
          </a:p>
        </p:txBody>
      </p:sp>
      <p:sp>
        <p:nvSpPr>
          <p:cNvPr id="11" name="Slide Number Placeholder 1"/>
          <p:cNvSpPr txBox="1">
            <a:spLocks/>
          </p:cNvSpPr>
          <p:nvPr/>
        </p:nvSpPr>
        <p:spPr>
          <a:xfrm>
            <a:off x="8460432" y="6492671"/>
            <a:ext cx="683568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i="1" kern="1200">
                <a:solidFill>
                  <a:schemeClr val="tx1"/>
                </a:solidFill>
                <a:latin typeface="Tahoma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i="1" kern="1200">
                <a:solidFill>
                  <a:schemeClr val="tx1"/>
                </a:solidFill>
                <a:latin typeface="Tahoma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i="1" kern="1200">
                <a:solidFill>
                  <a:schemeClr val="tx1"/>
                </a:solidFill>
                <a:latin typeface="Tahoma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i="1" kern="1200">
                <a:solidFill>
                  <a:schemeClr val="tx1"/>
                </a:solidFill>
                <a:latin typeface="Tahoma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i="1" kern="1200">
                <a:solidFill>
                  <a:schemeClr val="tx1"/>
                </a:solidFill>
                <a:latin typeface="Tahoma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i="1" kern="1200">
                <a:solidFill>
                  <a:schemeClr val="tx1"/>
                </a:solidFill>
                <a:latin typeface="Tahoma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i="1" kern="1200">
                <a:solidFill>
                  <a:schemeClr val="tx1"/>
                </a:solidFill>
                <a:latin typeface="Tahoma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i="1" kern="1200">
                <a:solidFill>
                  <a:schemeClr val="tx1"/>
                </a:solidFill>
                <a:latin typeface="Tahoma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i="1" kern="1200">
                <a:solidFill>
                  <a:schemeClr val="tx1"/>
                </a:solidFill>
                <a:latin typeface="Tahoma" charset="0"/>
                <a:ea typeface="+mn-ea"/>
                <a:cs typeface="+mn-cs"/>
              </a:defRPr>
            </a:lvl9pPr>
          </a:lstStyle>
          <a:p>
            <a:fld id="{8B473825-BB98-46D3-A343-54F2F9FF794F}" type="slidenum">
              <a:rPr lang="en-US" sz="1600" i="0" smtClean="0">
                <a:latin typeface="Calibri" pitchFamily="34" charset="0"/>
                <a:cs typeface="Calibri" pitchFamily="34" charset="0"/>
              </a:rPr>
              <a:pPr/>
              <a:t>24</a:t>
            </a:fld>
            <a:r>
              <a:rPr lang="en-US" sz="1600" i="0" dirty="0" smtClean="0">
                <a:latin typeface="Calibri" pitchFamily="34" charset="0"/>
                <a:cs typeface="Calibri" pitchFamily="34" charset="0"/>
              </a:rPr>
              <a:t>/</a:t>
            </a:r>
            <a:r>
              <a:rPr lang="x-none" sz="1600" i="0" dirty="0" smtClean="0">
                <a:latin typeface="Calibri" pitchFamily="34" charset="0"/>
                <a:cs typeface="Calibri" pitchFamily="34" charset="0"/>
              </a:rPr>
              <a:t>35</a:t>
            </a:r>
            <a:endParaRPr lang="en-US" sz="1600" i="0" dirty="0"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8692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115616" y="1340767"/>
            <a:ext cx="7056784" cy="45550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ts val="1200"/>
              </a:spcBef>
              <a:spcAft>
                <a:spcPts val="600"/>
              </a:spcAft>
            </a:pPr>
            <a:r>
              <a:rPr lang="en-US" b="1" i="0" dirty="0" err="1">
                <a:solidFill>
                  <a:srgbClr val="FFFF99"/>
                </a:solidFill>
              </a:rPr>
              <a:t>Terapija</a:t>
            </a:r>
            <a:r>
              <a:rPr lang="en-US" b="1" i="0" dirty="0">
                <a:solidFill>
                  <a:srgbClr val="FFFF99"/>
                </a:solidFill>
              </a:rPr>
              <a:t> HZ</a:t>
            </a:r>
            <a:endParaRPr lang="en-US" i="0" dirty="0">
              <a:solidFill>
                <a:srgbClr val="FFFF99"/>
              </a:solidFill>
            </a:endParaRPr>
          </a:p>
          <a:p>
            <a:pPr marL="285750" lvl="0" indent="-285750">
              <a:lnSpc>
                <a:spcPct val="150000"/>
              </a:lnSpc>
              <a:buClr>
                <a:srgbClr val="FFFF00"/>
              </a:buClr>
              <a:buSzPct val="170000"/>
              <a:buFont typeface="Arial" panose="020B0604020202020204" pitchFamily="34" charset="0"/>
              <a:buChar char="•"/>
            </a:pPr>
            <a:r>
              <a:rPr lang="en-US" i="0" dirty="0" err="1"/>
              <a:t>Aciklovir</a:t>
            </a:r>
            <a:r>
              <a:rPr lang="en-US" i="0" dirty="0"/>
              <a:t>       </a:t>
            </a:r>
            <a:r>
              <a:rPr lang="x-none" i="0" dirty="0" smtClean="0"/>
              <a:t>-</a:t>
            </a:r>
            <a:r>
              <a:rPr lang="en-US" i="0" dirty="0" smtClean="0"/>
              <a:t>    5</a:t>
            </a:r>
            <a:r>
              <a:rPr lang="x-none" i="0" dirty="0" smtClean="0"/>
              <a:t>×</a:t>
            </a:r>
            <a:r>
              <a:rPr lang="en-US" i="0" dirty="0" smtClean="0"/>
              <a:t>800mg</a:t>
            </a:r>
            <a:r>
              <a:rPr lang="x-none" i="0" dirty="0" smtClean="0"/>
              <a:t>,</a:t>
            </a:r>
            <a:endParaRPr lang="en-US" i="0" dirty="0"/>
          </a:p>
          <a:p>
            <a:pPr marL="285750" lvl="0" indent="-285750">
              <a:lnSpc>
                <a:spcPct val="150000"/>
              </a:lnSpc>
              <a:buClr>
                <a:srgbClr val="FFFF00"/>
              </a:buClr>
              <a:buSzPct val="170000"/>
              <a:buFont typeface="Arial" panose="020B0604020202020204" pitchFamily="34" charset="0"/>
              <a:buChar char="•"/>
            </a:pPr>
            <a:r>
              <a:rPr lang="en-US" i="0" dirty="0" err="1"/>
              <a:t>Famciklovir</a:t>
            </a:r>
            <a:r>
              <a:rPr lang="en-US" i="0" dirty="0"/>
              <a:t>   </a:t>
            </a:r>
            <a:r>
              <a:rPr lang="x-none" i="0" dirty="0" smtClean="0"/>
              <a:t>-</a:t>
            </a:r>
            <a:r>
              <a:rPr lang="en-US" i="0" dirty="0" smtClean="0"/>
              <a:t>   3</a:t>
            </a:r>
            <a:r>
              <a:rPr lang="x-none" i="0" dirty="0" smtClean="0"/>
              <a:t>×</a:t>
            </a:r>
            <a:r>
              <a:rPr lang="en-US" i="0" dirty="0" smtClean="0"/>
              <a:t>500mg</a:t>
            </a:r>
            <a:r>
              <a:rPr lang="x-none" i="0" dirty="0" smtClean="0"/>
              <a:t>,</a:t>
            </a:r>
            <a:endParaRPr lang="en-US" i="0" dirty="0"/>
          </a:p>
          <a:p>
            <a:pPr marL="285750" lvl="0" indent="-285750">
              <a:lnSpc>
                <a:spcPct val="150000"/>
              </a:lnSpc>
              <a:buClr>
                <a:srgbClr val="FFFF00"/>
              </a:buClr>
              <a:buSzPct val="170000"/>
              <a:buFont typeface="Arial" panose="020B0604020202020204" pitchFamily="34" charset="0"/>
              <a:buChar char="•"/>
            </a:pPr>
            <a:r>
              <a:rPr lang="en-US" i="0" dirty="0" err="1"/>
              <a:t>Valaciklovir</a:t>
            </a:r>
            <a:r>
              <a:rPr lang="en-US" i="0" dirty="0"/>
              <a:t>   </a:t>
            </a:r>
            <a:r>
              <a:rPr lang="x-none" i="0" dirty="0" smtClean="0"/>
              <a:t>-</a:t>
            </a:r>
            <a:r>
              <a:rPr lang="en-US" i="0" dirty="0" smtClean="0"/>
              <a:t>   3</a:t>
            </a:r>
            <a:r>
              <a:rPr lang="x-none" i="0" dirty="0" smtClean="0"/>
              <a:t>×</a:t>
            </a:r>
            <a:r>
              <a:rPr lang="en-US" i="0" dirty="0" smtClean="0"/>
              <a:t>1gr</a:t>
            </a:r>
            <a:r>
              <a:rPr lang="x-none" i="0" dirty="0" smtClean="0"/>
              <a:t>.</a:t>
            </a:r>
            <a:endParaRPr lang="en-US" i="0" dirty="0"/>
          </a:p>
          <a:p>
            <a:pPr>
              <a:lnSpc>
                <a:spcPct val="150000"/>
              </a:lnSpc>
              <a:spcBef>
                <a:spcPts val="1200"/>
              </a:spcBef>
              <a:spcAft>
                <a:spcPts val="600"/>
              </a:spcAft>
            </a:pPr>
            <a:r>
              <a:rPr lang="en-US" b="1" i="0" dirty="0" err="1">
                <a:solidFill>
                  <a:srgbClr val="FFFF99"/>
                </a:solidFill>
              </a:rPr>
              <a:t>Terapija</a:t>
            </a:r>
            <a:r>
              <a:rPr lang="en-US" b="1" i="0" dirty="0">
                <a:solidFill>
                  <a:srgbClr val="FFFF99"/>
                </a:solidFill>
              </a:rPr>
              <a:t> “</a:t>
            </a:r>
            <a:r>
              <a:rPr lang="en-US" b="1" i="0" dirty="0" err="1">
                <a:solidFill>
                  <a:srgbClr val="FFFF99"/>
                </a:solidFill>
              </a:rPr>
              <a:t>postherpetične</a:t>
            </a:r>
            <a:r>
              <a:rPr lang="en-US" b="1" i="0" dirty="0">
                <a:solidFill>
                  <a:srgbClr val="FFFF99"/>
                </a:solidFill>
              </a:rPr>
              <a:t> </a:t>
            </a:r>
            <a:r>
              <a:rPr lang="en-US" b="1" i="0" dirty="0" err="1">
                <a:solidFill>
                  <a:srgbClr val="FFFF99"/>
                </a:solidFill>
              </a:rPr>
              <a:t>neuralgije</a:t>
            </a:r>
            <a:r>
              <a:rPr lang="en-US" b="1" i="0" dirty="0">
                <a:solidFill>
                  <a:srgbClr val="FFFF99"/>
                </a:solidFill>
              </a:rPr>
              <a:t>”</a:t>
            </a:r>
            <a:endParaRPr lang="en-US" i="0" dirty="0">
              <a:solidFill>
                <a:srgbClr val="FFFF99"/>
              </a:solidFill>
            </a:endParaRPr>
          </a:p>
          <a:p>
            <a:pPr marL="285750" lvl="0" indent="-285750">
              <a:lnSpc>
                <a:spcPct val="150000"/>
              </a:lnSpc>
              <a:buClr>
                <a:srgbClr val="FFFF00"/>
              </a:buClr>
              <a:buSzPct val="170000"/>
              <a:buFont typeface="Arial" panose="020B0604020202020204" pitchFamily="34" charset="0"/>
              <a:buChar char="•"/>
            </a:pPr>
            <a:r>
              <a:rPr lang="en-US" i="0" dirty="0" err="1"/>
              <a:t>Lidokain</a:t>
            </a:r>
            <a:r>
              <a:rPr lang="en-US" i="0" dirty="0"/>
              <a:t> (</a:t>
            </a:r>
            <a:r>
              <a:rPr lang="en-US" i="0" dirty="0" err="1"/>
              <a:t>krem</a:t>
            </a:r>
            <a:r>
              <a:rPr lang="en-US" i="0" dirty="0"/>
              <a:t> </a:t>
            </a:r>
            <a:r>
              <a:rPr lang="en-US" i="0" dirty="0" err="1"/>
              <a:t>ili</a:t>
            </a:r>
            <a:r>
              <a:rPr lang="en-US" i="0" dirty="0"/>
              <a:t> </a:t>
            </a:r>
            <a:r>
              <a:rPr lang="en-US" i="0" dirty="0" err="1"/>
              <a:t>flaster</a:t>
            </a:r>
            <a:r>
              <a:rPr lang="en-US" i="0" dirty="0" smtClean="0"/>
              <a:t>)</a:t>
            </a:r>
            <a:r>
              <a:rPr lang="x-none" i="0" dirty="0" smtClean="0"/>
              <a:t>,</a:t>
            </a:r>
            <a:endParaRPr lang="en-US" i="0" dirty="0"/>
          </a:p>
          <a:p>
            <a:pPr marL="285750" lvl="0" indent="-285750">
              <a:lnSpc>
                <a:spcPct val="150000"/>
              </a:lnSpc>
              <a:buClr>
                <a:srgbClr val="FFFF00"/>
              </a:buClr>
              <a:buSzPct val="170000"/>
              <a:buFont typeface="Arial" panose="020B0604020202020204" pitchFamily="34" charset="0"/>
              <a:buChar char="•"/>
            </a:pPr>
            <a:r>
              <a:rPr lang="en-US" i="0" dirty="0" err="1"/>
              <a:t>Triciklični</a:t>
            </a:r>
            <a:r>
              <a:rPr lang="en-US" i="0" dirty="0"/>
              <a:t> </a:t>
            </a:r>
            <a:r>
              <a:rPr lang="en-US" i="0" dirty="0" err="1" smtClean="0"/>
              <a:t>antidepresivi</a:t>
            </a:r>
            <a:r>
              <a:rPr lang="x-none" i="0" dirty="0" smtClean="0"/>
              <a:t>,</a:t>
            </a:r>
            <a:endParaRPr lang="en-US" i="0" dirty="0"/>
          </a:p>
          <a:p>
            <a:pPr marL="285750" lvl="0" indent="-285750">
              <a:lnSpc>
                <a:spcPct val="150000"/>
              </a:lnSpc>
              <a:buClr>
                <a:srgbClr val="FFFF00"/>
              </a:buClr>
              <a:buSzPct val="170000"/>
              <a:buFont typeface="Arial" panose="020B0604020202020204" pitchFamily="34" charset="0"/>
              <a:buChar char="•"/>
            </a:pPr>
            <a:r>
              <a:rPr lang="en-US" i="0" dirty="0" err="1" smtClean="0"/>
              <a:t>Gabapentin</a:t>
            </a:r>
            <a:r>
              <a:rPr lang="x-none" i="0" dirty="0" smtClean="0"/>
              <a:t>,</a:t>
            </a:r>
            <a:endParaRPr lang="en-US" i="0" dirty="0"/>
          </a:p>
          <a:p>
            <a:pPr marL="285750" lvl="0" indent="-285750">
              <a:lnSpc>
                <a:spcPct val="150000"/>
              </a:lnSpc>
              <a:buClr>
                <a:srgbClr val="FFFF00"/>
              </a:buClr>
              <a:buSzPct val="170000"/>
              <a:buFont typeface="Arial" panose="020B0604020202020204" pitchFamily="34" charset="0"/>
              <a:buChar char="•"/>
            </a:pPr>
            <a:r>
              <a:rPr lang="en-US" i="0" dirty="0" err="1"/>
              <a:t>Opijatni</a:t>
            </a:r>
            <a:r>
              <a:rPr lang="en-US" i="0" dirty="0"/>
              <a:t> </a:t>
            </a:r>
            <a:r>
              <a:rPr lang="en-US" i="0" dirty="0" err="1"/>
              <a:t>analgetici</a:t>
            </a:r>
            <a:r>
              <a:rPr lang="en-US" i="0" dirty="0"/>
              <a:t> (</a:t>
            </a:r>
            <a:r>
              <a:rPr lang="en-US" i="0" dirty="0" err="1"/>
              <a:t>Tramadol</a:t>
            </a:r>
            <a:r>
              <a:rPr lang="en-US" i="0" dirty="0" smtClean="0"/>
              <a:t>)</a:t>
            </a:r>
            <a:r>
              <a:rPr lang="x-none" i="0" dirty="0" smtClean="0"/>
              <a:t>,</a:t>
            </a:r>
          </a:p>
          <a:p>
            <a:pPr marL="285750" lvl="0" indent="-285750">
              <a:lnSpc>
                <a:spcPct val="150000"/>
              </a:lnSpc>
              <a:buClr>
                <a:srgbClr val="FFFF00"/>
              </a:buClr>
              <a:buSzPct val="170000"/>
              <a:buFont typeface="Arial" panose="020B0604020202020204" pitchFamily="34" charset="0"/>
              <a:buChar char="•"/>
            </a:pPr>
            <a:r>
              <a:rPr lang="x-none" i="0" dirty="0" smtClean="0"/>
              <a:t>Kortikosteroidi (?).</a:t>
            </a:r>
            <a:endParaRPr lang="en-US" i="0" dirty="0"/>
          </a:p>
        </p:txBody>
      </p:sp>
      <p:sp>
        <p:nvSpPr>
          <p:cNvPr id="6" name="Slide Number Placeholder 1"/>
          <p:cNvSpPr txBox="1">
            <a:spLocks/>
          </p:cNvSpPr>
          <p:nvPr/>
        </p:nvSpPr>
        <p:spPr>
          <a:xfrm>
            <a:off x="8460432" y="6492671"/>
            <a:ext cx="683568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i="1" kern="1200">
                <a:solidFill>
                  <a:schemeClr val="tx1"/>
                </a:solidFill>
                <a:latin typeface="Tahoma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i="1" kern="1200">
                <a:solidFill>
                  <a:schemeClr val="tx1"/>
                </a:solidFill>
                <a:latin typeface="Tahoma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i="1" kern="1200">
                <a:solidFill>
                  <a:schemeClr val="tx1"/>
                </a:solidFill>
                <a:latin typeface="Tahoma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i="1" kern="1200">
                <a:solidFill>
                  <a:schemeClr val="tx1"/>
                </a:solidFill>
                <a:latin typeface="Tahoma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i="1" kern="1200">
                <a:solidFill>
                  <a:schemeClr val="tx1"/>
                </a:solidFill>
                <a:latin typeface="Tahoma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i="1" kern="1200">
                <a:solidFill>
                  <a:schemeClr val="tx1"/>
                </a:solidFill>
                <a:latin typeface="Tahoma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i="1" kern="1200">
                <a:solidFill>
                  <a:schemeClr val="tx1"/>
                </a:solidFill>
                <a:latin typeface="Tahoma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i="1" kern="1200">
                <a:solidFill>
                  <a:schemeClr val="tx1"/>
                </a:solidFill>
                <a:latin typeface="Tahoma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i="1" kern="1200">
                <a:solidFill>
                  <a:schemeClr val="tx1"/>
                </a:solidFill>
                <a:latin typeface="Tahoma" charset="0"/>
                <a:ea typeface="+mn-ea"/>
                <a:cs typeface="+mn-cs"/>
              </a:defRPr>
            </a:lvl9pPr>
          </a:lstStyle>
          <a:p>
            <a:fld id="{8B473825-BB98-46D3-A343-54F2F9FF794F}" type="slidenum">
              <a:rPr lang="en-US" sz="1600" i="0" smtClean="0">
                <a:latin typeface="Calibri" pitchFamily="34" charset="0"/>
                <a:cs typeface="Calibri" pitchFamily="34" charset="0"/>
              </a:rPr>
              <a:pPr/>
              <a:t>25</a:t>
            </a:fld>
            <a:r>
              <a:rPr lang="en-US" sz="1600" i="0" dirty="0" smtClean="0">
                <a:latin typeface="Calibri" pitchFamily="34" charset="0"/>
                <a:cs typeface="Calibri" pitchFamily="34" charset="0"/>
              </a:rPr>
              <a:t>/</a:t>
            </a:r>
            <a:r>
              <a:rPr lang="x-none" sz="1600" i="0" dirty="0" smtClean="0">
                <a:latin typeface="Calibri" pitchFamily="34" charset="0"/>
                <a:cs typeface="Calibri" pitchFamily="34" charset="0"/>
              </a:rPr>
              <a:t>35</a:t>
            </a:r>
            <a:endParaRPr lang="en-US" sz="1600" i="0" dirty="0"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94295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059794" y="260648"/>
            <a:ext cx="7888907" cy="63094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i="0" spc="300" dirty="0">
                <a:solidFill>
                  <a:srgbClr val="FFFF00"/>
                </a:solidFill>
              </a:rPr>
              <a:t>CREVNE INFEKCIJE</a:t>
            </a:r>
            <a:endParaRPr lang="en-US" sz="2000" i="0" spc="300" dirty="0">
              <a:solidFill>
                <a:srgbClr val="FFFF00"/>
              </a:solidFill>
            </a:endParaRPr>
          </a:p>
          <a:p>
            <a:r>
              <a:rPr lang="en-US" b="1" i="0" dirty="0"/>
              <a:t> </a:t>
            </a:r>
            <a:endParaRPr lang="en-US" i="0" dirty="0"/>
          </a:p>
          <a:p>
            <a:r>
              <a:rPr lang="en-US" b="1" i="0" dirty="0" err="1">
                <a:solidFill>
                  <a:srgbClr val="FFFF99"/>
                </a:solidFill>
              </a:rPr>
              <a:t>Najčešće</a:t>
            </a:r>
            <a:r>
              <a:rPr lang="en-US" b="1" i="0" dirty="0">
                <a:solidFill>
                  <a:srgbClr val="FFFF99"/>
                </a:solidFill>
              </a:rPr>
              <a:t> </a:t>
            </a:r>
            <a:r>
              <a:rPr lang="en-US" b="1" i="0" dirty="0" err="1">
                <a:solidFill>
                  <a:srgbClr val="FFFF99"/>
                </a:solidFill>
              </a:rPr>
              <a:t>bolesti</a:t>
            </a:r>
            <a:r>
              <a:rPr lang="en-US" b="1" i="0" dirty="0">
                <a:solidFill>
                  <a:srgbClr val="FFFF99"/>
                </a:solidFill>
              </a:rPr>
              <a:t> </a:t>
            </a:r>
            <a:r>
              <a:rPr lang="en-US" b="1" i="0" dirty="0" err="1">
                <a:solidFill>
                  <a:srgbClr val="FFFF99"/>
                </a:solidFill>
              </a:rPr>
              <a:t>digestivnog</a:t>
            </a:r>
            <a:r>
              <a:rPr lang="en-US" b="1" i="0" dirty="0">
                <a:solidFill>
                  <a:srgbClr val="FFFF99"/>
                </a:solidFill>
              </a:rPr>
              <a:t> </a:t>
            </a:r>
            <a:r>
              <a:rPr lang="en-US" b="1" i="0" dirty="0" err="1">
                <a:solidFill>
                  <a:srgbClr val="FFFF99"/>
                </a:solidFill>
              </a:rPr>
              <a:t>trakta</a:t>
            </a:r>
            <a:r>
              <a:rPr lang="en-US" b="1" i="0" dirty="0">
                <a:solidFill>
                  <a:srgbClr val="FFFF99"/>
                </a:solidFill>
              </a:rPr>
              <a:t> </a:t>
            </a:r>
            <a:r>
              <a:rPr lang="en-US" b="1" i="0" dirty="0" err="1">
                <a:solidFill>
                  <a:srgbClr val="FFFF99"/>
                </a:solidFill>
              </a:rPr>
              <a:t>kod</a:t>
            </a:r>
            <a:r>
              <a:rPr lang="en-US" b="1" i="0" dirty="0">
                <a:solidFill>
                  <a:srgbClr val="FFFF99"/>
                </a:solidFill>
              </a:rPr>
              <a:t> </a:t>
            </a:r>
            <a:r>
              <a:rPr lang="en-US" b="1" i="0" dirty="0" err="1">
                <a:solidFill>
                  <a:srgbClr val="FFFF99"/>
                </a:solidFill>
              </a:rPr>
              <a:t>starijih</a:t>
            </a:r>
            <a:r>
              <a:rPr lang="en-US" b="1" i="0" dirty="0">
                <a:solidFill>
                  <a:srgbClr val="FFFF99"/>
                </a:solidFill>
              </a:rPr>
              <a:t> </a:t>
            </a:r>
            <a:r>
              <a:rPr lang="en-US" b="1" i="0" dirty="0" err="1" smtClean="0">
                <a:solidFill>
                  <a:srgbClr val="FFFF99"/>
                </a:solidFill>
              </a:rPr>
              <a:t>osoba</a:t>
            </a:r>
            <a:r>
              <a:rPr lang="en-US" i="0" dirty="0" smtClean="0">
                <a:solidFill>
                  <a:srgbClr val="FFFF99"/>
                </a:solidFill>
              </a:rPr>
              <a:t>: </a:t>
            </a:r>
            <a:r>
              <a:rPr lang="en-US" i="0" dirty="0" err="1"/>
              <a:t>atrofični</a:t>
            </a:r>
            <a:r>
              <a:rPr lang="en-US" i="0" dirty="0"/>
              <a:t> gastritis, </a:t>
            </a:r>
            <a:r>
              <a:rPr lang="en-US" i="0" dirty="0" err="1"/>
              <a:t>gastrični</a:t>
            </a:r>
            <a:r>
              <a:rPr lang="en-US" i="0" dirty="0"/>
              <a:t> </a:t>
            </a:r>
            <a:r>
              <a:rPr lang="en-US" i="0" dirty="0" err="1"/>
              <a:t>ulkus</a:t>
            </a:r>
            <a:r>
              <a:rPr lang="en-US" i="0" dirty="0"/>
              <a:t>, </a:t>
            </a:r>
            <a:r>
              <a:rPr lang="en-US" i="0" dirty="0" err="1"/>
              <a:t>divertikuloza</a:t>
            </a:r>
            <a:r>
              <a:rPr lang="en-US" i="0" dirty="0"/>
              <a:t> </a:t>
            </a:r>
            <a:r>
              <a:rPr lang="en-US" i="0" dirty="0" err="1"/>
              <a:t>kolona</a:t>
            </a:r>
            <a:r>
              <a:rPr lang="en-US" i="0" dirty="0"/>
              <a:t>, </a:t>
            </a:r>
            <a:r>
              <a:rPr lang="en-US" i="0" dirty="0" err="1"/>
              <a:t>maligni</a:t>
            </a:r>
            <a:r>
              <a:rPr lang="en-US" i="0" dirty="0"/>
              <a:t> </a:t>
            </a:r>
            <a:r>
              <a:rPr lang="en-US" i="0" dirty="0" err="1"/>
              <a:t>tumori</a:t>
            </a:r>
            <a:r>
              <a:rPr lang="en-US" i="0" dirty="0"/>
              <a:t>, </a:t>
            </a:r>
            <a:r>
              <a:rPr lang="en-US" i="0" dirty="0" err="1"/>
              <a:t>kamenci</a:t>
            </a:r>
            <a:r>
              <a:rPr lang="en-US" i="0" dirty="0"/>
              <a:t> </a:t>
            </a:r>
            <a:r>
              <a:rPr lang="en-US" i="0" dirty="0" err="1"/>
              <a:t>žučne</a:t>
            </a:r>
            <a:r>
              <a:rPr lang="en-US" i="0" dirty="0"/>
              <a:t> </a:t>
            </a:r>
            <a:r>
              <a:rPr lang="en-US" i="0" dirty="0" err="1"/>
              <a:t>kesice</a:t>
            </a:r>
            <a:r>
              <a:rPr lang="en-US" i="0" dirty="0"/>
              <a:t>, </a:t>
            </a:r>
            <a:r>
              <a:rPr lang="en-US" i="0" dirty="0" err="1"/>
              <a:t>ciroza</a:t>
            </a:r>
            <a:r>
              <a:rPr lang="en-US" i="0" dirty="0"/>
              <a:t> </a:t>
            </a:r>
            <a:r>
              <a:rPr lang="en-US" i="0" dirty="0" err="1"/>
              <a:t>jetre</a:t>
            </a:r>
            <a:r>
              <a:rPr lang="en-US" i="0" dirty="0"/>
              <a:t>, </a:t>
            </a:r>
            <a:r>
              <a:rPr lang="en-US" i="0" dirty="0" err="1"/>
              <a:t>hronični</a:t>
            </a:r>
            <a:r>
              <a:rPr lang="en-US" i="0" dirty="0"/>
              <a:t> </a:t>
            </a:r>
            <a:r>
              <a:rPr lang="en-US" i="0" dirty="0" smtClean="0"/>
              <a:t>pan</a:t>
            </a:r>
            <a:r>
              <a:rPr lang="x-none" i="0" dirty="0" smtClean="0"/>
              <a:t>k</a:t>
            </a:r>
            <a:r>
              <a:rPr lang="en-US" i="0" dirty="0" err="1" smtClean="0"/>
              <a:t>reatitis</a:t>
            </a:r>
            <a:r>
              <a:rPr lang="en-US" i="0" dirty="0"/>
              <a:t>, </a:t>
            </a:r>
            <a:r>
              <a:rPr lang="en-US" i="0" dirty="0" err="1"/>
              <a:t>hepatocelularni</a:t>
            </a:r>
            <a:r>
              <a:rPr lang="en-US" i="0" dirty="0"/>
              <a:t> </a:t>
            </a:r>
            <a:r>
              <a:rPr lang="en-US" i="0" dirty="0" err="1" smtClean="0"/>
              <a:t>karcinom</a:t>
            </a:r>
            <a:r>
              <a:rPr lang="x-none" i="0" dirty="0" smtClean="0"/>
              <a:t>.</a:t>
            </a:r>
            <a:endParaRPr lang="en-US" i="0" dirty="0"/>
          </a:p>
          <a:p>
            <a:r>
              <a:rPr lang="en-US" b="1" i="0" dirty="0"/>
              <a:t> </a:t>
            </a:r>
            <a:endParaRPr lang="en-US" i="0" dirty="0"/>
          </a:p>
          <a:p>
            <a:r>
              <a:rPr lang="en-US" b="1" i="0" dirty="0" err="1">
                <a:solidFill>
                  <a:srgbClr val="FFFF99"/>
                </a:solidFill>
              </a:rPr>
              <a:t>Infekcija</a:t>
            </a:r>
            <a:r>
              <a:rPr lang="en-US" b="1" i="0" dirty="0">
                <a:solidFill>
                  <a:srgbClr val="FFFF99"/>
                </a:solidFill>
              </a:rPr>
              <a:t> Clostridium difficile </a:t>
            </a:r>
            <a:endParaRPr lang="en-US" i="0" dirty="0">
              <a:solidFill>
                <a:srgbClr val="FFFF99"/>
              </a:solidFill>
            </a:endParaRPr>
          </a:p>
          <a:p>
            <a:r>
              <a:rPr lang="en-US" b="1" i="0" dirty="0" smtClean="0">
                <a:solidFill>
                  <a:srgbClr val="FFFF99"/>
                </a:solidFill>
              </a:rPr>
              <a:t>(</a:t>
            </a:r>
            <a:r>
              <a:rPr lang="x-none" b="1" i="0" dirty="0" err="1" smtClean="0">
                <a:solidFill>
                  <a:srgbClr val="FFFF99"/>
                </a:solidFill>
              </a:rPr>
              <a:t>C</a:t>
            </a:r>
            <a:r>
              <a:rPr lang="en-US" b="1" i="0" dirty="0" err="1" smtClean="0">
                <a:solidFill>
                  <a:srgbClr val="FFFF99"/>
                </a:solidFill>
              </a:rPr>
              <a:t>lostridium</a:t>
            </a:r>
            <a:r>
              <a:rPr lang="en-US" b="1" i="0" dirty="0" smtClean="0">
                <a:solidFill>
                  <a:srgbClr val="FFFF99"/>
                </a:solidFill>
              </a:rPr>
              <a:t> </a:t>
            </a:r>
            <a:r>
              <a:rPr lang="en-US" b="1" i="0" dirty="0" err="1">
                <a:solidFill>
                  <a:srgbClr val="FFFF99"/>
                </a:solidFill>
              </a:rPr>
              <a:t>dificile</a:t>
            </a:r>
            <a:r>
              <a:rPr lang="en-US" b="1" i="0" dirty="0">
                <a:solidFill>
                  <a:srgbClr val="FFFF99"/>
                </a:solidFill>
              </a:rPr>
              <a:t> colitis –CDC)</a:t>
            </a:r>
            <a:endParaRPr lang="en-US" i="0" dirty="0">
              <a:solidFill>
                <a:srgbClr val="FFFF99"/>
              </a:solidFill>
            </a:endParaRPr>
          </a:p>
          <a:p>
            <a:r>
              <a:rPr lang="en-US" b="1" i="0" dirty="0"/>
              <a:t> </a:t>
            </a:r>
            <a:endParaRPr lang="en-US" i="0" dirty="0"/>
          </a:p>
          <a:p>
            <a:pPr marL="285750" lvl="0" indent="-285750">
              <a:buClr>
                <a:srgbClr val="FFFF00"/>
              </a:buClr>
              <a:buSzPct val="170000"/>
              <a:buFont typeface="Arial" pitchFamily="34" charset="0"/>
              <a:buChar char="•"/>
            </a:pPr>
            <a:r>
              <a:rPr lang="en-US" i="0" dirty="0"/>
              <a:t>U </a:t>
            </a:r>
            <a:r>
              <a:rPr lang="en-US" i="0" dirty="0" err="1"/>
              <a:t>Engleskoj</a:t>
            </a:r>
            <a:r>
              <a:rPr lang="en-US" i="0" dirty="0"/>
              <a:t> </a:t>
            </a:r>
            <a:r>
              <a:rPr lang="en-US" i="0" dirty="0" err="1"/>
              <a:t>registrovano</a:t>
            </a:r>
            <a:r>
              <a:rPr lang="en-US" i="0" dirty="0"/>
              <a:t> 3 393 </a:t>
            </a:r>
            <a:r>
              <a:rPr lang="en-US" i="0" dirty="0" err="1"/>
              <a:t>smrtnih</a:t>
            </a:r>
            <a:r>
              <a:rPr lang="en-US" i="0" dirty="0"/>
              <a:t> </a:t>
            </a:r>
            <a:r>
              <a:rPr lang="en-US" i="0" dirty="0" err="1"/>
              <a:t>slučajeva</a:t>
            </a:r>
            <a:r>
              <a:rPr lang="en-US" i="0" dirty="0"/>
              <a:t> </a:t>
            </a:r>
            <a:r>
              <a:rPr lang="en-US" i="0" dirty="0" err="1"/>
              <a:t>tokom</a:t>
            </a:r>
            <a:r>
              <a:rPr lang="en-US" i="0" dirty="0"/>
              <a:t> 2006. </a:t>
            </a:r>
            <a:r>
              <a:rPr lang="en-US" i="0" dirty="0" err="1" smtClean="0"/>
              <a:t>godine</a:t>
            </a:r>
            <a:r>
              <a:rPr lang="x-none" i="0" dirty="0" smtClean="0"/>
              <a:t>.</a:t>
            </a:r>
            <a:endParaRPr lang="en-US" i="0" dirty="0"/>
          </a:p>
          <a:p>
            <a:pPr marL="712788" lvl="1" indent="-447675"/>
            <a:r>
              <a:rPr lang="x-none" sz="1500" i="0" dirty="0" smtClean="0">
                <a:solidFill>
                  <a:srgbClr val="92D050"/>
                </a:solidFill>
              </a:rPr>
              <a:t>(</a:t>
            </a:r>
            <a:r>
              <a:rPr lang="en-US" sz="1500" i="0" dirty="0" smtClean="0">
                <a:solidFill>
                  <a:srgbClr val="92D050"/>
                </a:solidFill>
              </a:rPr>
              <a:t>51</a:t>
            </a:r>
            <a:r>
              <a:rPr lang="en-US" sz="1500" i="0" dirty="0">
                <a:solidFill>
                  <a:srgbClr val="92D050"/>
                </a:solidFill>
              </a:rPr>
              <a:t>. Kelly CP, </a:t>
            </a:r>
            <a:r>
              <a:rPr lang="en-US" sz="1500" i="0" dirty="0" err="1">
                <a:solidFill>
                  <a:srgbClr val="92D050"/>
                </a:solidFill>
              </a:rPr>
              <a:t>LaMont</a:t>
            </a:r>
            <a:r>
              <a:rPr lang="en-US" sz="1500" i="0" dirty="0">
                <a:solidFill>
                  <a:srgbClr val="92D050"/>
                </a:solidFill>
              </a:rPr>
              <a:t> JT. Clostridium </a:t>
            </a:r>
            <a:r>
              <a:rPr lang="en-US" sz="1500" i="0" dirty="0" err="1">
                <a:solidFill>
                  <a:srgbClr val="92D050"/>
                </a:solidFill>
              </a:rPr>
              <a:t>difficile</a:t>
            </a:r>
            <a:r>
              <a:rPr lang="en-US" sz="1500" i="0" dirty="0">
                <a:solidFill>
                  <a:srgbClr val="92D050"/>
                </a:solidFill>
              </a:rPr>
              <a:t> -more </a:t>
            </a:r>
            <a:r>
              <a:rPr lang="en-US" sz="1500" i="0" dirty="0" smtClean="0">
                <a:solidFill>
                  <a:srgbClr val="92D050"/>
                </a:solidFill>
              </a:rPr>
              <a:t>diffi­cult </a:t>
            </a:r>
            <a:r>
              <a:rPr lang="en-US" sz="1500" i="0" dirty="0">
                <a:solidFill>
                  <a:srgbClr val="92D050"/>
                </a:solidFill>
              </a:rPr>
              <a:t>than ever. N </a:t>
            </a:r>
            <a:r>
              <a:rPr lang="en-US" sz="1500" i="0" dirty="0" err="1">
                <a:solidFill>
                  <a:srgbClr val="92D050"/>
                </a:solidFill>
              </a:rPr>
              <a:t>Engl</a:t>
            </a:r>
            <a:r>
              <a:rPr lang="en-US" sz="1500" i="0" dirty="0">
                <a:solidFill>
                  <a:srgbClr val="92D050"/>
                </a:solidFill>
              </a:rPr>
              <a:t> J Med 2008; 359:1932-40.</a:t>
            </a:r>
          </a:p>
          <a:p>
            <a:pPr marL="712788" lvl="1" indent="-447675"/>
            <a:r>
              <a:rPr lang="x-none" sz="1500" i="0" dirty="0" smtClean="0">
                <a:solidFill>
                  <a:srgbClr val="92D050"/>
                </a:solidFill>
              </a:rPr>
              <a:t> </a:t>
            </a:r>
            <a:r>
              <a:rPr lang="en-US" sz="1500" i="0" dirty="0" smtClean="0">
                <a:solidFill>
                  <a:srgbClr val="92D050"/>
                </a:solidFill>
              </a:rPr>
              <a:t>52</a:t>
            </a:r>
            <a:r>
              <a:rPr lang="en-US" sz="1500" i="0" dirty="0">
                <a:solidFill>
                  <a:srgbClr val="92D050"/>
                </a:solidFill>
              </a:rPr>
              <a:t>. </a:t>
            </a:r>
            <a:r>
              <a:rPr lang="en-US" sz="1500" i="0" dirty="0" err="1">
                <a:solidFill>
                  <a:srgbClr val="92D050"/>
                </a:solidFill>
              </a:rPr>
              <a:t>Kuipers</a:t>
            </a:r>
            <a:r>
              <a:rPr lang="en-US" sz="1500" i="0" dirty="0">
                <a:solidFill>
                  <a:srgbClr val="92D050"/>
                </a:solidFill>
              </a:rPr>
              <a:t> EJ, </a:t>
            </a:r>
            <a:r>
              <a:rPr lang="en-US" sz="1500" i="0" dirty="0" err="1">
                <a:solidFill>
                  <a:srgbClr val="92D050"/>
                </a:solidFill>
              </a:rPr>
              <a:t>Surawicz</a:t>
            </a:r>
            <a:r>
              <a:rPr lang="en-US" sz="1500" i="0" dirty="0">
                <a:solidFill>
                  <a:srgbClr val="92D050"/>
                </a:solidFill>
              </a:rPr>
              <a:t> MC. Clostridium </a:t>
            </a:r>
            <a:r>
              <a:rPr lang="en-US" sz="1500" i="0" dirty="0" err="1">
                <a:solidFill>
                  <a:srgbClr val="92D050"/>
                </a:solidFill>
              </a:rPr>
              <a:t>difficile</a:t>
            </a:r>
            <a:r>
              <a:rPr lang="en-US" sz="1500" i="0" dirty="0">
                <a:solidFill>
                  <a:srgbClr val="92D050"/>
                </a:solidFill>
              </a:rPr>
              <a:t> </a:t>
            </a:r>
            <a:r>
              <a:rPr lang="en-US" sz="1500" i="0" dirty="0" smtClean="0">
                <a:solidFill>
                  <a:srgbClr val="92D050"/>
                </a:solidFill>
              </a:rPr>
              <a:t>infecti­on</a:t>
            </a:r>
            <a:r>
              <a:rPr lang="en-US" sz="1500" i="0" dirty="0">
                <a:solidFill>
                  <a:srgbClr val="92D050"/>
                </a:solidFill>
              </a:rPr>
              <a:t>. Lancet 2008; 371:1486-8</a:t>
            </a:r>
            <a:r>
              <a:rPr lang="en-US" sz="1500" i="0" dirty="0" smtClean="0">
                <a:solidFill>
                  <a:srgbClr val="92D050"/>
                </a:solidFill>
              </a:rPr>
              <a:t>.</a:t>
            </a:r>
            <a:r>
              <a:rPr lang="x-none" sz="1500" i="0" dirty="0" smtClean="0">
                <a:solidFill>
                  <a:srgbClr val="92D050"/>
                </a:solidFill>
              </a:rPr>
              <a:t>)</a:t>
            </a:r>
          </a:p>
          <a:p>
            <a:pPr marL="285750" indent="-285750">
              <a:lnSpc>
                <a:spcPct val="150000"/>
              </a:lnSpc>
              <a:buClr>
                <a:srgbClr val="FFFF00"/>
              </a:buClr>
              <a:buSzPct val="170000"/>
              <a:buFont typeface="Arial" panose="020B0604020202020204" pitchFamily="34" charset="0"/>
              <a:buChar char="•"/>
            </a:pPr>
            <a:r>
              <a:rPr lang="en-US" i="0" dirty="0"/>
              <a:t> </a:t>
            </a:r>
            <a:r>
              <a:rPr lang="x-none" i="0" dirty="0" err="1" smtClean="0"/>
              <a:t>Hipervirulentni</a:t>
            </a:r>
            <a:r>
              <a:rPr lang="x-none" i="0" dirty="0" smtClean="0"/>
              <a:t> soj </a:t>
            </a:r>
            <a:r>
              <a:rPr lang="en-US" i="0" dirty="0" smtClean="0"/>
              <a:t>clostridium difficile</a:t>
            </a:r>
            <a:r>
              <a:rPr lang="x-none" i="0" dirty="0" smtClean="0"/>
              <a:t> (NAP1/BI/027)</a:t>
            </a:r>
            <a:r>
              <a:rPr lang="en-US" i="0" dirty="0" smtClean="0"/>
              <a:t> </a:t>
            </a:r>
            <a:endParaRPr lang="en-US" i="0" dirty="0"/>
          </a:p>
          <a:p>
            <a:pPr>
              <a:spcBef>
                <a:spcPts val="1200"/>
              </a:spcBef>
            </a:pPr>
            <a:r>
              <a:rPr lang="en-US" b="1" i="0" dirty="0" err="1" smtClean="0">
                <a:solidFill>
                  <a:srgbClr val="FFFF66"/>
                </a:solidFill>
              </a:rPr>
              <a:t>Klinički</a:t>
            </a:r>
            <a:r>
              <a:rPr lang="en-US" b="1" i="0" dirty="0" smtClean="0">
                <a:solidFill>
                  <a:srgbClr val="FFFF66"/>
                </a:solidFill>
              </a:rPr>
              <a:t> </a:t>
            </a:r>
            <a:r>
              <a:rPr lang="en-US" b="1" i="0" dirty="0" err="1">
                <a:solidFill>
                  <a:srgbClr val="FFFF66"/>
                </a:solidFill>
              </a:rPr>
              <a:t>oblici</a:t>
            </a:r>
            <a:r>
              <a:rPr lang="en-US" b="1" i="0" dirty="0">
                <a:solidFill>
                  <a:srgbClr val="FFFF66"/>
                </a:solidFill>
              </a:rPr>
              <a:t> CDC</a:t>
            </a:r>
            <a:endParaRPr lang="en-US" i="0" dirty="0">
              <a:solidFill>
                <a:srgbClr val="FFFF66"/>
              </a:solidFill>
            </a:endParaRPr>
          </a:p>
          <a:p>
            <a:r>
              <a:rPr lang="en-US" i="0" dirty="0"/>
              <a:t> </a:t>
            </a:r>
          </a:p>
          <a:p>
            <a:pPr marL="285750" lvl="0" indent="-285750">
              <a:buClr>
                <a:srgbClr val="FFFF00"/>
              </a:buClr>
              <a:buSzPct val="170000"/>
              <a:buFont typeface="Arial" pitchFamily="34" charset="0"/>
              <a:buChar char="•"/>
            </a:pPr>
            <a:r>
              <a:rPr lang="en-US" i="0" dirty="0" err="1"/>
              <a:t>Širok</a:t>
            </a:r>
            <a:r>
              <a:rPr lang="en-US" i="0" dirty="0"/>
              <a:t> </a:t>
            </a:r>
            <a:r>
              <a:rPr lang="en-US" i="0" dirty="0" err="1"/>
              <a:t>dijapazon</a:t>
            </a:r>
            <a:r>
              <a:rPr lang="en-US" i="0" dirty="0"/>
              <a:t> (od </a:t>
            </a:r>
            <a:r>
              <a:rPr lang="en-US" i="0" dirty="0" err="1"/>
              <a:t>asimptomatskog</a:t>
            </a:r>
            <a:r>
              <a:rPr lang="en-US" i="0" dirty="0"/>
              <a:t> </a:t>
            </a:r>
            <a:r>
              <a:rPr lang="en-US" i="0" dirty="0" err="1"/>
              <a:t>nosilaštva</a:t>
            </a:r>
            <a:r>
              <a:rPr lang="en-US" i="0" dirty="0"/>
              <a:t> do </a:t>
            </a:r>
            <a:r>
              <a:rPr lang="en-US" i="0" dirty="0" err="1"/>
              <a:t>fulminantnog</a:t>
            </a:r>
            <a:r>
              <a:rPr lang="en-US" i="0" dirty="0"/>
              <a:t> </a:t>
            </a:r>
            <a:r>
              <a:rPr lang="en-US" i="0" dirty="0" err="1"/>
              <a:t>oblika-toksični</a:t>
            </a:r>
            <a:r>
              <a:rPr lang="en-US" i="0" dirty="0"/>
              <a:t> </a:t>
            </a:r>
            <a:r>
              <a:rPr lang="en-US" i="0" dirty="0" err="1"/>
              <a:t>megakolon</a:t>
            </a:r>
            <a:r>
              <a:rPr lang="en-US" i="0" dirty="0"/>
              <a:t>) </a:t>
            </a:r>
            <a:r>
              <a:rPr lang="x-none" i="0" dirty="0" smtClean="0"/>
              <a:t>,</a:t>
            </a:r>
            <a:endParaRPr lang="en-US" i="0" dirty="0"/>
          </a:p>
          <a:p>
            <a:pPr marL="285750" lvl="0" indent="-285750">
              <a:buClr>
                <a:srgbClr val="FFFF00"/>
              </a:buClr>
              <a:buSzPct val="170000"/>
              <a:buFont typeface="Arial" pitchFamily="34" charset="0"/>
              <a:buChar char="•"/>
            </a:pPr>
            <a:r>
              <a:rPr lang="en-US" i="0" dirty="0" err="1"/>
              <a:t>Fulminantni</a:t>
            </a:r>
            <a:r>
              <a:rPr lang="en-US" i="0" dirty="0"/>
              <a:t> </a:t>
            </a:r>
            <a:r>
              <a:rPr lang="en-US" i="0" dirty="0" err="1"/>
              <a:t>oblik</a:t>
            </a:r>
            <a:r>
              <a:rPr lang="en-US" i="0" dirty="0"/>
              <a:t>: </a:t>
            </a:r>
            <a:r>
              <a:rPr lang="en-US" i="0" dirty="0" err="1"/>
              <a:t>dijareja</a:t>
            </a:r>
            <a:r>
              <a:rPr lang="en-US" i="0" dirty="0"/>
              <a:t>, </a:t>
            </a:r>
            <a:r>
              <a:rPr lang="en-US" i="0" dirty="0" err="1"/>
              <a:t>bol</a:t>
            </a:r>
            <a:r>
              <a:rPr lang="en-US" i="0" dirty="0"/>
              <a:t> u </a:t>
            </a:r>
            <a:r>
              <a:rPr lang="en-US" i="0" dirty="0" err="1"/>
              <a:t>trbuhu</a:t>
            </a:r>
            <a:r>
              <a:rPr lang="en-US" i="0" dirty="0"/>
              <a:t>, </a:t>
            </a:r>
            <a:r>
              <a:rPr lang="en-US" i="0" dirty="0" err="1"/>
              <a:t>abdominalna</a:t>
            </a:r>
            <a:r>
              <a:rPr lang="en-US" i="0" dirty="0"/>
              <a:t> </a:t>
            </a:r>
            <a:r>
              <a:rPr lang="en-US" i="0" dirty="0" err="1"/>
              <a:t>distenzija</a:t>
            </a:r>
            <a:r>
              <a:rPr lang="en-US" i="0" dirty="0"/>
              <a:t>, </a:t>
            </a:r>
            <a:r>
              <a:rPr lang="en-US" i="0" dirty="0" err="1" smtClean="0"/>
              <a:t>temperatur</a:t>
            </a:r>
            <a:r>
              <a:rPr lang="x-none" i="0" dirty="0" smtClean="0"/>
              <a:t>a</a:t>
            </a:r>
            <a:r>
              <a:rPr lang="en-US" i="0" dirty="0" smtClean="0"/>
              <a:t>, </a:t>
            </a:r>
            <a:r>
              <a:rPr lang="en-US" i="0" dirty="0" err="1"/>
              <a:t>leukocitoza</a:t>
            </a:r>
            <a:r>
              <a:rPr lang="en-US" i="0" dirty="0"/>
              <a:t> (</a:t>
            </a:r>
            <a:r>
              <a:rPr lang="en-US" i="0" dirty="0" err="1"/>
              <a:t>povremeno</a:t>
            </a:r>
            <a:r>
              <a:rPr lang="en-US" i="0" dirty="0"/>
              <a:t> </a:t>
            </a:r>
            <a:r>
              <a:rPr lang="en-US" i="0" dirty="0" err="1"/>
              <a:t>veća</a:t>
            </a:r>
            <a:r>
              <a:rPr lang="en-US" i="0" dirty="0"/>
              <a:t> od 40 </a:t>
            </a:r>
            <a:r>
              <a:rPr lang="x-none" i="0" dirty="0" smtClean="0"/>
              <a:t>×</a:t>
            </a:r>
            <a:r>
              <a:rPr lang="en-US" i="0" dirty="0" smtClean="0"/>
              <a:t> </a:t>
            </a:r>
            <a:r>
              <a:rPr lang="en-US" i="0" dirty="0"/>
              <a:t>10</a:t>
            </a:r>
            <a:r>
              <a:rPr lang="en-US" i="0" baseline="30000" dirty="0"/>
              <a:t>9</a:t>
            </a:r>
            <a:r>
              <a:rPr lang="en-US" i="0" dirty="0"/>
              <a:t>/L</a:t>
            </a:r>
            <a:r>
              <a:rPr lang="en-US" i="0" dirty="0" smtClean="0"/>
              <a:t>)</a:t>
            </a:r>
            <a:r>
              <a:rPr lang="x-none" i="0" dirty="0" smtClean="0"/>
              <a:t>,</a:t>
            </a:r>
            <a:endParaRPr lang="en-US" i="0" dirty="0"/>
          </a:p>
          <a:p>
            <a:pPr marL="285750" lvl="0" indent="-285750">
              <a:buClr>
                <a:srgbClr val="FFFF00"/>
              </a:buClr>
              <a:buSzPct val="170000"/>
              <a:buFont typeface="Arial" pitchFamily="34" charset="0"/>
              <a:buChar char="•"/>
            </a:pPr>
            <a:r>
              <a:rPr lang="en-US" i="0" dirty="0" err="1"/>
              <a:t>Pseudomembranozni</a:t>
            </a:r>
            <a:r>
              <a:rPr lang="en-US" i="0" dirty="0"/>
              <a:t> </a:t>
            </a:r>
            <a:r>
              <a:rPr lang="en-US" i="0" dirty="0" err="1"/>
              <a:t>kolitis</a:t>
            </a:r>
            <a:r>
              <a:rPr lang="en-US" i="0" dirty="0"/>
              <a:t> je </a:t>
            </a:r>
            <a:r>
              <a:rPr lang="en-US" i="0" dirty="0" err="1"/>
              <a:t>paradigma</a:t>
            </a:r>
            <a:r>
              <a:rPr lang="en-US" i="0" dirty="0"/>
              <a:t> </a:t>
            </a:r>
            <a:r>
              <a:rPr lang="en-US" i="0" dirty="0" err="1"/>
              <a:t>ove</a:t>
            </a:r>
            <a:r>
              <a:rPr lang="en-US" i="0" dirty="0"/>
              <a:t> </a:t>
            </a:r>
            <a:r>
              <a:rPr lang="en-US" i="0" dirty="0" err="1"/>
              <a:t>infekcije</a:t>
            </a:r>
            <a:r>
              <a:rPr lang="en-US" i="0" dirty="0"/>
              <a:t> (</a:t>
            </a:r>
            <a:r>
              <a:rPr lang="en-US" i="0" dirty="0" err="1"/>
              <a:t>pseudomembrane</a:t>
            </a:r>
            <a:r>
              <a:rPr lang="en-US" i="0" dirty="0"/>
              <a:t> </a:t>
            </a:r>
            <a:r>
              <a:rPr lang="en-US" i="0" dirty="0" err="1"/>
              <a:t>pri</a:t>
            </a:r>
            <a:r>
              <a:rPr lang="en-US" i="0" dirty="0"/>
              <a:t> </a:t>
            </a:r>
            <a:r>
              <a:rPr lang="en-US" i="0" dirty="0" err="1"/>
              <a:t>rektosigmoidoskopiji</a:t>
            </a:r>
            <a:r>
              <a:rPr lang="en-US" i="0" dirty="0" smtClean="0"/>
              <a:t>)</a:t>
            </a:r>
            <a:r>
              <a:rPr lang="x-none" i="0" dirty="0" smtClean="0"/>
              <a:t>.</a:t>
            </a:r>
            <a:endParaRPr lang="en-US" i="0" dirty="0"/>
          </a:p>
        </p:txBody>
      </p:sp>
      <p:sp>
        <p:nvSpPr>
          <p:cNvPr id="4" name="Slide Number Placeholder 1"/>
          <p:cNvSpPr txBox="1">
            <a:spLocks/>
          </p:cNvSpPr>
          <p:nvPr/>
        </p:nvSpPr>
        <p:spPr>
          <a:xfrm>
            <a:off x="8460432" y="6492671"/>
            <a:ext cx="683568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i="1" kern="1200">
                <a:solidFill>
                  <a:schemeClr val="tx1"/>
                </a:solidFill>
                <a:latin typeface="Tahoma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i="1" kern="1200">
                <a:solidFill>
                  <a:schemeClr val="tx1"/>
                </a:solidFill>
                <a:latin typeface="Tahoma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i="1" kern="1200">
                <a:solidFill>
                  <a:schemeClr val="tx1"/>
                </a:solidFill>
                <a:latin typeface="Tahoma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i="1" kern="1200">
                <a:solidFill>
                  <a:schemeClr val="tx1"/>
                </a:solidFill>
                <a:latin typeface="Tahoma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i="1" kern="1200">
                <a:solidFill>
                  <a:schemeClr val="tx1"/>
                </a:solidFill>
                <a:latin typeface="Tahoma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i="1" kern="1200">
                <a:solidFill>
                  <a:schemeClr val="tx1"/>
                </a:solidFill>
                <a:latin typeface="Tahoma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i="1" kern="1200">
                <a:solidFill>
                  <a:schemeClr val="tx1"/>
                </a:solidFill>
                <a:latin typeface="Tahoma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i="1" kern="1200">
                <a:solidFill>
                  <a:schemeClr val="tx1"/>
                </a:solidFill>
                <a:latin typeface="Tahoma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i="1" kern="1200">
                <a:solidFill>
                  <a:schemeClr val="tx1"/>
                </a:solidFill>
                <a:latin typeface="Tahoma" charset="0"/>
                <a:ea typeface="+mn-ea"/>
                <a:cs typeface="+mn-cs"/>
              </a:defRPr>
            </a:lvl9pPr>
          </a:lstStyle>
          <a:p>
            <a:fld id="{8B473825-BB98-46D3-A343-54F2F9FF794F}" type="slidenum">
              <a:rPr lang="en-US" sz="1600" i="0" smtClean="0">
                <a:latin typeface="Calibri" pitchFamily="34" charset="0"/>
                <a:cs typeface="Calibri" pitchFamily="34" charset="0"/>
              </a:rPr>
              <a:pPr/>
              <a:t>26</a:t>
            </a:fld>
            <a:r>
              <a:rPr lang="en-US" sz="1600" i="0" dirty="0" smtClean="0">
                <a:latin typeface="Calibri" pitchFamily="34" charset="0"/>
                <a:cs typeface="Calibri" pitchFamily="34" charset="0"/>
              </a:rPr>
              <a:t>/</a:t>
            </a:r>
            <a:r>
              <a:rPr lang="x-none" sz="1600" i="0" dirty="0" smtClean="0">
                <a:latin typeface="Calibri" pitchFamily="34" charset="0"/>
                <a:cs typeface="Calibri" pitchFamily="34" charset="0"/>
              </a:rPr>
              <a:t>35</a:t>
            </a:r>
            <a:endParaRPr lang="en-US" sz="1600" i="0" dirty="0"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15768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0" y="0"/>
            <a:ext cx="1187624" cy="908720"/>
          </a:xfrm>
          <a:prstGeom prst="rect">
            <a:avLst/>
          </a:prstGeom>
          <a:solidFill>
            <a:srgbClr val="000064"/>
          </a:solidFill>
          <a:ln w="9525">
            <a:noFill/>
            <a:miter lim="800000"/>
            <a:headEnd/>
            <a:tailEnd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/>
            <a:endParaRPr lang="en-US" altLang="x-none" sz="2400" dirty="0">
              <a:solidFill>
                <a:srgbClr val="FFFFCC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148367" y="780290"/>
            <a:ext cx="7831154" cy="38779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i="0" dirty="0" err="1">
                <a:solidFill>
                  <a:srgbClr val="FFFF99"/>
                </a:solidFill>
              </a:rPr>
              <a:t>Relaps</a:t>
            </a:r>
            <a:r>
              <a:rPr lang="en-US" b="1" i="0" dirty="0">
                <a:solidFill>
                  <a:srgbClr val="FFFF99"/>
                </a:solidFill>
              </a:rPr>
              <a:t> </a:t>
            </a:r>
            <a:r>
              <a:rPr lang="en-US" b="1" i="0" dirty="0" err="1">
                <a:solidFill>
                  <a:srgbClr val="FFFF99"/>
                </a:solidFill>
              </a:rPr>
              <a:t>ili</a:t>
            </a:r>
            <a:r>
              <a:rPr lang="en-US" b="1" i="0" dirty="0">
                <a:solidFill>
                  <a:srgbClr val="FFFF99"/>
                </a:solidFill>
              </a:rPr>
              <a:t> </a:t>
            </a:r>
            <a:r>
              <a:rPr lang="en-US" b="1" i="0" dirty="0" err="1">
                <a:solidFill>
                  <a:srgbClr val="FFFF99"/>
                </a:solidFill>
              </a:rPr>
              <a:t>reinfekcija</a:t>
            </a:r>
            <a:endParaRPr lang="en-US" i="0" dirty="0">
              <a:solidFill>
                <a:srgbClr val="FFFF99"/>
              </a:solidFill>
            </a:endParaRPr>
          </a:p>
          <a:p>
            <a:pPr lvl="0"/>
            <a:endParaRPr lang="en-US" i="0" dirty="0" smtClean="0"/>
          </a:p>
          <a:p>
            <a:pPr marL="285750" lvl="0" indent="-285750">
              <a:spcAft>
                <a:spcPts val="600"/>
              </a:spcAft>
              <a:buClr>
                <a:srgbClr val="FFFF00"/>
              </a:buClr>
              <a:buSzPct val="170000"/>
              <a:buFont typeface="Arial" panose="020B0604020202020204" pitchFamily="34" charset="0"/>
              <a:buChar char="•"/>
            </a:pPr>
            <a:r>
              <a:rPr lang="en-US" i="0" dirty="0" err="1" smtClean="0"/>
              <a:t>Razvija</a:t>
            </a:r>
            <a:r>
              <a:rPr lang="en-US" i="0" dirty="0" smtClean="0"/>
              <a:t> </a:t>
            </a:r>
            <a:r>
              <a:rPr lang="en-US" i="0" dirty="0"/>
              <a:t>se </a:t>
            </a:r>
            <a:r>
              <a:rPr lang="en-US" i="0" dirty="0" err="1"/>
              <a:t>kod</a:t>
            </a:r>
            <a:r>
              <a:rPr lang="en-US" i="0" dirty="0"/>
              <a:t> 10-24% </a:t>
            </a:r>
            <a:r>
              <a:rPr lang="en-US" i="0" dirty="0" err="1" smtClean="0"/>
              <a:t>lečenih</a:t>
            </a:r>
            <a:r>
              <a:rPr lang="x-none" i="0" dirty="0" smtClean="0"/>
              <a:t>.</a:t>
            </a:r>
            <a:endParaRPr lang="en-US" i="0" dirty="0"/>
          </a:p>
          <a:p>
            <a:r>
              <a:rPr lang="en-US" i="0" dirty="0"/>
              <a:t> </a:t>
            </a:r>
          </a:p>
          <a:p>
            <a:r>
              <a:rPr lang="en-US" b="1" i="0" dirty="0" err="1">
                <a:solidFill>
                  <a:srgbClr val="FFFF99"/>
                </a:solidFill>
              </a:rPr>
              <a:t>Dijagnoza</a:t>
            </a:r>
            <a:endParaRPr lang="en-US" i="0" dirty="0">
              <a:solidFill>
                <a:srgbClr val="FFFF99"/>
              </a:solidFill>
            </a:endParaRPr>
          </a:p>
          <a:p>
            <a:r>
              <a:rPr lang="en-US" b="1" i="0" dirty="0"/>
              <a:t> </a:t>
            </a:r>
            <a:endParaRPr lang="en-US" i="0" dirty="0"/>
          </a:p>
          <a:p>
            <a:pPr marL="285750" lvl="0" indent="-285750">
              <a:spcAft>
                <a:spcPts val="600"/>
              </a:spcAft>
              <a:buClr>
                <a:srgbClr val="FFFF00"/>
              </a:buClr>
              <a:buSzPct val="170000"/>
              <a:buFont typeface="Arial" panose="020B0604020202020204" pitchFamily="34" charset="0"/>
              <a:buChar char="•"/>
            </a:pPr>
            <a:r>
              <a:rPr lang="en-US" i="0" dirty="0" err="1"/>
              <a:t>Imuno-enzimski</a:t>
            </a:r>
            <a:r>
              <a:rPr lang="en-US" i="0" dirty="0"/>
              <a:t> test </a:t>
            </a:r>
            <a:r>
              <a:rPr lang="en-US" i="0" dirty="0" err="1"/>
              <a:t>za</a:t>
            </a:r>
            <a:r>
              <a:rPr lang="en-US" i="0" dirty="0"/>
              <a:t> </a:t>
            </a:r>
            <a:r>
              <a:rPr lang="en-US" i="0" dirty="0" err="1"/>
              <a:t>otkrivanje</a:t>
            </a:r>
            <a:r>
              <a:rPr lang="en-US" i="0" dirty="0"/>
              <a:t> Cl. difficile </a:t>
            </a:r>
            <a:r>
              <a:rPr lang="en-US" i="0" dirty="0" err="1"/>
              <a:t>toksina</a:t>
            </a:r>
            <a:r>
              <a:rPr lang="en-US" i="0" dirty="0"/>
              <a:t> A </a:t>
            </a:r>
            <a:r>
              <a:rPr lang="en-US" i="0" dirty="0" err="1"/>
              <a:t>i</a:t>
            </a:r>
            <a:r>
              <a:rPr lang="en-US" i="0" dirty="0"/>
              <a:t> </a:t>
            </a:r>
            <a:r>
              <a:rPr lang="en-US" i="0" dirty="0" smtClean="0"/>
              <a:t>B</a:t>
            </a:r>
            <a:r>
              <a:rPr lang="x-none" i="0" dirty="0" smtClean="0"/>
              <a:t>,</a:t>
            </a:r>
            <a:endParaRPr lang="en-US" i="0" dirty="0"/>
          </a:p>
          <a:p>
            <a:pPr marL="285750" lvl="0" indent="-285750">
              <a:spcAft>
                <a:spcPts val="600"/>
              </a:spcAft>
              <a:buClr>
                <a:srgbClr val="FFFF00"/>
              </a:buClr>
              <a:buSzPct val="170000"/>
              <a:buFont typeface="Arial" panose="020B0604020202020204" pitchFamily="34" charset="0"/>
              <a:buChar char="•"/>
            </a:pPr>
            <a:r>
              <a:rPr lang="en-US" i="0" dirty="0" err="1"/>
              <a:t>Imuno-enzimski</a:t>
            </a:r>
            <a:r>
              <a:rPr lang="en-US" i="0" dirty="0"/>
              <a:t> test </a:t>
            </a:r>
            <a:r>
              <a:rPr lang="en-US" i="0" dirty="0" err="1"/>
              <a:t>za</a:t>
            </a:r>
            <a:r>
              <a:rPr lang="en-US" i="0" dirty="0"/>
              <a:t> </a:t>
            </a:r>
            <a:r>
              <a:rPr lang="en-US" i="0" dirty="0" err="1"/>
              <a:t>otkrivanje</a:t>
            </a:r>
            <a:r>
              <a:rPr lang="en-US" i="0" dirty="0"/>
              <a:t> </a:t>
            </a:r>
            <a:r>
              <a:rPr lang="en-US" i="0" dirty="0" err="1" smtClean="0"/>
              <a:t>glutamat</a:t>
            </a:r>
            <a:r>
              <a:rPr lang="en-US" i="0" dirty="0" smtClean="0"/>
              <a:t> </a:t>
            </a:r>
            <a:r>
              <a:rPr lang="en-US" i="0" dirty="0" err="1"/>
              <a:t>dehidrogenaze</a:t>
            </a:r>
            <a:r>
              <a:rPr lang="en-US" i="0" dirty="0"/>
              <a:t> Cl. </a:t>
            </a:r>
            <a:r>
              <a:rPr lang="x-none" i="0" dirty="0" smtClean="0"/>
              <a:t>d</a:t>
            </a:r>
            <a:r>
              <a:rPr lang="en-US" i="0" dirty="0" err="1" smtClean="0"/>
              <a:t>ifficile</a:t>
            </a:r>
            <a:r>
              <a:rPr lang="x-none" i="0" dirty="0" smtClean="0"/>
              <a:t>,</a:t>
            </a:r>
            <a:endParaRPr lang="en-US" i="0" dirty="0"/>
          </a:p>
          <a:p>
            <a:pPr marL="285750" lvl="0" indent="-285750">
              <a:spcAft>
                <a:spcPts val="600"/>
              </a:spcAft>
              <a:buClr>
                <a:srgbClr val="FFFF00"/>
              </a:buClr>
              <a:buSzPct val="170000"/>
              <a:buFont typeface="Arial" panose="020B0604020202020204" pitchFamily="34" charset="0"/>
              <a:buChar char="•"/>
            </a:pPr>
            <a:r>
              <a:rPr lang="en-US" i="0" dirty="0" err="1"/>
              <a:t>Otktivanje</a:t>
            </a:r>
            <a:r>
              <a:rPr lang="en-US" i="0" dirty="0"/>
              <a:t> </a:t>
            </a:r>
            <a:r>
              <a:rPr lang="en-US" i="0" dirty="0" err="1"/>
              <a:t>cititoksičnog</a:t>
            </a:r>
            <a:r>
              <a:rPr lang="en-US" i="0" dirty="0"/>
              <a:t> </a:t>
            </a:r>
            <a:r>
              <a:rPr lang="en-US" i="0" dirty="0" err="1"/>
              <a:t>efekta</a:t>
            </a:r>
            <a:r>
              <a:rPr lang="en-US" i="0" dirty="0"/>
              <a:t> u </a:t>
            </a:r>
            <a:r>
              <a:rPr lang="en-US" i="0" dirty="0" err="1"/>
              <a:t>ćelijskoj</a:t>
            </a:r>
            <a:r>
              <a:rPr lang="en-US" i="0" dirty="0"/>
              <a:t> </a:t>
            </a:r>
            <a:r>
              <a:rPr lang="en-US" i="0" dirty="0" err="1"/>
              <a:t>kulturi</a:t>
            </a:r>
            <a:r>
              <a:rPr lang="en-US" i="0" dirty="0"/>
              <a:t> (“</a:t>
            </a:r>
            <a:r>
              <a:rPr lang="en-US" i="0" dirty="0" err="1"/>
              <a:t>zlatni</a:t>
            </a:r>
            <a:r>
              <a:rPr lang="en-US" i="0" dirty="0"/>
              <a:t> standard</a:t>
            </a:r>
            <a:r>
              <a:rPr lang="en-US" i="0" dirty="0" smtClean="0"/>
              <a:t>”)</a:t>
            </a:r>
            <a:r>
              <a:rPr lang="x-none" i="0" dirty="0" smtClean="0"/>
              <a:t>,</a:t>
            </a:r>
            <a:endParaRPr lang="en-US" i="0" dirty="0"/>
          </a:p>
          <a:p>
            <a:pPr marL="285750" lvl="0" indent="-285750">
              <a:spcAft>
                <a:spcPts val="600"/>
              </a:spcAft>
              <a:buClr>
                <a:srgbClr val="FFFF00"/>
              </a:buClr>
              <a:buSzPct val="170000"/>
              <a:buFont typeface="Arial" panose="020B0604020202020204" pitchFamily="34" charset="0"/>
              <a:buChar char="•"/>
            </a:pPr>
            <a:r>
              <a:rPr lang="en-US" i="0" dirty="0" err="1"/>
              <a:t>Kultivisanje</a:t>
            </a:r>
            <a:r>
              <a:rPr lang="en-US" i="0" dirty="0"/>
              <a:t> </a:t>
            </a:r>
            <a:r>
              <a:rPr lang="en-US" i="0" dirty="0" err="1"/>
              <a:t>stolice</a:t>
            </a:r>
            <a:r>
              <a:rPr lang="en-US" i="0" dirty="0"/>
              <a:t> </a:t>
            </a:r>
            <a:r>
              <a:rPr lang="en-US" i="0" dirty="0" err="1"/>
              <a:t>na</a:t>
            </a:r>
            <a:r>
              <a:rPr lang="en-US" i="0" dirty="0"/>
              <a:t> </a:t>
            </a:r>
            <a:r>
              <a:rPr lang="en-US" i="0" dirty="0" err="1"/>
              <a:t>anaerobnim</a:t>
            </a:r>
            <a:r>
              <a:rPr lang="en-US" i="0" dirty="0"/>
              <a:t> </a:t>
            </a:r>
            <a:r>
              <a:rPr lang="en-US" i="0" dirty="0" err="1"/>
              <a:t>podlogama</a:t>
            </a:r>
            <a:r>
              <a:rPr lang="en-US" i="0" dirty="0"/>
              <a:t> u </a:t>
            </a:r>
            <a:r>
              <a:rPr lang="en-US" i="0" dirty="0" err="1"/>
              <a:t>cilju</a:t>
            </a:r>
            <a:r>
              <a:rPr lang="en-US" i="0" dirty="0"/>
              <a:t> </a:t>
            </a:r>
            <a:r>
              <a:rPr lang="en-US" i="0" dirty="0" err="1" smtClean="0"/>
              <a:t>izolacije</a:t>
            </a:r>
            <a:r>
              <a:rPr lang="x-none" i="0" dirty="0" smtClean="0"/>
              <a:t>,</a:t>
            </a:r>
            <a:endParaRPr lang="en-US" i="0" dirty="0"/>
          </a:p>
          <a:p>
            <a:pPr marL="285750" lvl="0" indent="-285750">
              <a:spcAft>
                <a:spcPts val="600"/>
              </a:spcAft>
              <a:buClr>
                <a:srgbClr val="FFFF00"/>
              </a:buClr>
              <a:buSzPct val="170000"/>
              <a:buFont typeface="Arial" panose="020B0604020202020204" pitchFamily="34" charset="0"/>
              <a:buChar char="•"/>
            </a:pPr>
            <a:r>
              <a:rPr lang="en-US" i="0" dirty="0" err="1"/>
              <a:t>Reakcija</a:t>
            </a:r>
            <a:r>
              <a:rPr lang="en-US" i="0" dirty="0"/>
              <a:t> </a:t>
            </a:r>
            <a:r>
              <a:rPr lang="en-US" i="0" dirty="0" err="1"/>
              <a:t>lančane</a:t>
            </a:r>
            <a:r>
              <a:rPr lang="en-US" i="0" dirty="0"/>
              <a:t> </a:t>
            </a:r>
            <a:r>
              <a:rPr lang="en-US" i="0" dirty="0" err="1"/>
              <a:t>polimerizacije</a:t>
            </a:r>
            <a:r>
              <a:rPr lang="en-US" i="0" dirty="0"/>
              <a:t>- </a:t>
            </a:r>
            <a:r>
              <a:rPr lang="en-US" i="0" dirty="0" smtClean="0"/>
              <a:t>PCR</a:t>
            </a:r>
            <a:r>
              <a:rPr lang="x-none" i="0" dirty="0" smtClean="0"/>
              <a:t>,</a:t>
            </a:r>
            <a:endParaRPr lang="en-US" i="0" dirty="0"/>
          </a:p>
          <a:p>
            <a:pPr marL="285750" lvl="0" indent="-285750">
              <a:spcAft>
                <a:spcPts val="600"/>
              </a:spcAft>
              <a:buClr>
                <a:srgbClr val="FFFF00"/>
              </a:buClr>
              <a:buSzPct val="170000"/>
              <a:buFont typeface="Arial" panose="020B0604020202020204" pitchFamily="34" charset="0"/>
              <a:buChar char="•"/>
            </a:pPr>
            <a:r>
              <a:rPr lang="en-US" i="0" dirty="0" err="1"/>
              <a:t>Endoskopski</a:t>
            </a:r>
            <a:r>
              <a:rPr lang="en-US" i="0" dirty="0"/>
              <a:t> </a:t>
            </a:r>
            <a:r>
              <a:rPr lang="en-US" i="0" dirty="0" err="1"/>
              <a:t>pregled</a:t>
            </a:r>
            <a:r>
              <a:rPr lang="en-US" i="0" dirty="0"/>
              <a:t> (</a:t>
            </a:r>
            <a:r>
              <a:rPr lang="en-US" i="0" dirty="0" err="1"/>
              <a:t>pseudomembrane</a:t>
            </a:r>
            <a:r>
              <a:rPr lang="en-US" i="0" dirty="0" smtClean="0"/>
              <a:t>)</a:t>
            </a:r>
            <a:r>
              <a:rPr lang="x-none" i="0" dirty="0" smtClean="0"/>
              <a:t>.</a:t>
            </a:r>
            <a:endParaRPr lang="en-US" i="0" dirty="0"/>
          </a:p>
        </p:txBody>
      </p:sp>
      <p:sp>
        <p:nvSpPr>
          <p:cNvPr id="8" name="Slide Number Placeholder 1"/>
          <p:cNvSpPr txBox="1">
            <a:spLocks/>
          </p:cNvSpPr>
          <p:nvPr/>
        </p:nvSpPr>
        <p:spPr>
          <a:xfrm>
            <a:off x="8460432" y="6492671"/>
            <a:ext cx="683568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i="1" kern="1200">
                <a:solidFill>
                  <a:schemeClr val="tx1"/>
                </a:solidFill>
                <a:latin typeface="Tahoma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i="1" kern="1200">
                <a:solidFill>
                  <a:schemeClr val="tx1"/>
                </a:solidFill>
                <a:latin typeface="Tahoma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i="1" kern="1200">
                <a:solidFill>
                  <a:schemeClr val="tx1"/>
                </a:solidFill>
                <a:latin typeface="Tahoma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i="1" kern="1200">
                <a:solidFill>
                  <a:schemeClr val="tx1"/>
                </a:solidFill>
                <a:latin typeface="Tahoma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i="1" kern="1200">
                <a:solidFill>
                  <a:schemeClr val="tx1"/>
                </a:solidFill>
                <a:latin typeface="Tahoma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i="1" kern="1200">
                <a:solidFill>
                  <a:schemeClr val="tx1"/>
                </a:solidFill>
                <a:latin typeface="Tahoma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i="1" kern="1200">
                <a:solidFill>
                  <a:schemeClr val="tx1"/>
                </a:solidFill>
                <a:latin typeface="Tahoma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i="1" kern="1200">
                <a:solidFill>
                  <a:schemeClr val="tx1"/>
                </a:solidFill>
                <a:latin typeface="Tahoma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i="1" kern="1200">
                <a:solidFill>
                  <a:schemeClr val="tx1"/>
                </a:solidFill>
                <a:latin typeface="Tahoma" charset="0"/>
                <a:ea typeface="+mn-ea"/>
                <a:cs typeface="+mn-cs"/>
              </a:defRPr>
            </a:lvl9pPr>
          </a:lstStyle>
          <a:p>
            <a:fld id="{8B473825-BB98-46D3-A343-54F2F9FF794F}" type="slidenum">
              <a:rPr lang="en-US" sz="1600" i="0" smtClean="0">
                <a:latin typeface="Calibri" pitchFamily="34" charset="0"/>
                <a:cs typeface="Calibri" pitchFamily="34" charset="0"/>
              </a:rPr>
              <a:pPr/>
              <a:t>27</a:t>
            </a:fld>
            <a:r>
              <a:rPr lang="en-US" sz="1600" i="0" dirty="0" smtClean="0">
                <a:latin typeface="Calibri" pitchFamily="34" charset="0"/>
                <a:cs typeface="Calibri" pitchFamily="34" charset="0"/>
              </a:rPr>
              <a:t>/</a:t>
            </a:r>
            <a:r>
              <a:rPr lang="x-none" sz="1600" i="0" dirty="0" smtClean="0">
                <a:latin typeface="Calibri" pitchFamily="34" charset="0"/>
                <a:cs typeface="Calibri" pitchFamily="34" charset="0"/>
              </a:rPr>
              <a:t>35</a:t>
            </a:r>
            <a:endParaRPr lang="en-US" sz="1600" i="0" dirty="0"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36785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71600" y="620688"/>
            <a:ext cx="8172400" cy="56784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en-US" sz="2000" b="1" i="0" dirty="0" err="1">
                <a:solidFill>
                  <a:srgbClr val="FFFF99"/>
                </a:solidFill>
              </a:rPr>
              <a:t>Terapija</a:t>
            </a:r>
            <a:endParaRPr lang="en-US" sz="2000" i="0" dirty="0">
              <a:solidFill>
                <a:srgbClr val="FFFF99"/>
              </a:solidFill>
            </a:endParaRP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US" b="1" i="0" dirty="0"/>
              <a:t> </a:t>
            </a:r>
            <a:r>
              <a:rPr lang="en-US" dirty="0" err="1" smtClean="0">
                <a:solidFill>
                  <a:srgbClr val="FFFF99"/>
                </a:solidFill>
              </a:rPr>
              <a:t>Lakši</a:t>
            </a:r>
            <a:r>
              <a:rPr lang="en-US" dirty="0" smtClean="0">
                <a:solidFill>
                  <a:srgbClr val="FFFF99"/>
                </a:solidFill>
              </a:rPr>
              <a:t> </a:t>
            </a:r>
            <a:r>
              <a:rPr lang="en-US" dirty="0" err="1">
                <a:solidFill>
                  <a:srgbClr val="FFFF99"/>
                </a:solidFill>
              </a:rPr>
              <a:t>oblici</a:t>
            </a:r>
            <a:endParaRPr lang="en-US" dirty="0">
              <a:solidFill>
                <a:srgbClr val="FFFF99"/>
              </a:solidFill>
            </a:endParaRPr>
          </a:p>
          <a:p>
            <a:pPr marL="285750" indent="-285750">
              <a:spcAft>
                <a:spcPts val="600"/>
              </a:spcAft>
              <a:buClr>
                <a:srgbClr val="FFFF00"/>
              </a:buClr>
              <a:buSzPct val="170000"/>
              <a:buFont typeface="Arial" panose="020B0604020202020204" pitchFamily="34" charset="0"/>
              <a:buChar char="•"/>
            </a:pPr>
            <a:r>
              <a:rPr lang="en-US" i="0" dirty="0" err="1" smtClean="0"/>
              <a:t>Metronidazol</a:t>
            </a:r>
            <a:r>
              <a:rPr lang="en-US" i="0" dirty="0" smtClean="0"/>
              <a:t> 3</a:t>
            </a:r>
            <a:r>
              <a:rPr lang="x-none" i="0" dirty="0" smtClean="0"/>
              <a:t>×</a:t>
            </a:r>
            <a:r>
              <a:rPr lang="en-US" i="0" dirty="0" smtClean="0"/>
              <a:t>500mg </a:t>
            </a:r>
            <a:r>
              <a:rPr lang="en-US" i="0" dirty="0"/>
              <a:t>+ </a:t>
            </a:r>
            <a:r>
              <a:rPr lang="en-US" i="0" dirty="0" err="1" smtClean="0"/>
              <a:t>Probiotik</a:t>
            </a:r>
            <a:r>
              <a:rPr lang="x-none" i="0" dirty="0" smtClean="0"/>
              <a:t>.</a:t>
            </a:r>
            <a:endParaRPr lang="en-US" i="0" dirty="0"/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US" dirty="0" err="1">
                <a:solidFill>
                  <a:srgbClr val="FFFF99"/>
                </a:solidFill>
              </a:rPr>
              <a:t>Teži</a:t>
            </a:r>
            <a:r>
              <a:rPr lang="en-US" dirty="0">
                <a:solidFill>
                  <a:srgbClr val="FFFF99"/>
                </a:solidFill>
              </a:rPr>
              <a:t> </a:t>
            </a:r>
            <a:r>
              <a:rPr lang="en-US" dirty="0" err="1">
                <a:solidFill>
                  <a:srgbClr val="FFFF99"/>
                </a:solidFill>
              </a:rPr>
              <a:t>oblici</a:t>
            </a:r>
            <a:endParaRPr lang="en-US" dirty="0">
              <a:solidFill>
                <a:srgbClr val="FFFF99"/>
              </a:solidFill>
            </a:endParaRPr>
          </a:p>
          <a:p>
            <a:pPr marL="285750" indent="-285750">
              <a:spcAft>
                <a:spcPts val="600"/>
              </a:spcAft>
              <a:buClr>
                <a:srgbClr val="FFFF00"/>
              </a:buClr>
              <a:buSzPct val="170000"/>
              <a:buFont typeface="Arial" panose="020B0604020202020204" pitchFamily="34" charset="0"/>
              <a:buChar char="•"/>
            </a:pPr>
            <a:r>
              <a:rPr lang="en-US" i="0" dirty="0" err="1" smtClean="0"/>
              <a:t>Vankomicin</a:t>
            </a:r>
            <a:r>
              <a:rPr lang="en-US" i="0" dirty="0" smtClean="0"/>
              <a:t> 4</a:t>
            </a:r>
            <a:r>
              <a:rPr lang="x-none" i="0" dirty="0" smtClean="0"/>
              <a:t>×</a:t>
            </a:r>
            <a:r>
              <a:rPr lang="en-US" i="0" dirty="0" smtClean="0"/>
              <a:t>125mg </a:t>
            </a:r>
            <a:r>
              <a:rPr lang="en-US" i="0" dirty="0"/>
              <a:t>+ </a:t>
            </a:r>
            <a:r>
              <a:rPr lang="en-US" i="0" dirty="0" err="1"/>
              <a:t>Probiotik</a:t>
            </a:r>
            <a:r>
              <a:rPr lang="en-US" i="0" dirty="0"/>
              <a:t> (</a:t>
            </a:r>
            <a:r>
              <a:rPr lang="en-US" i="0" dirty="0" err="1"/>
              <a:t>Sacharomyces</a:t>
            </a:r>
            <a:r>
              <a:rPr lang="en-US" i="0" dirty="0"/>
              <a:t> </a:t>
            </a:r>
            <a:r>
              <a:rPr lang="en-US" i="0" dirty="0" err="1"/>
              <a:t>boluardi</a:t>
            </a:r>
            <a:r>
              <a:rPr lang="en-US" i="0" dirty="0"/>
              <a:t> 250-500 mg/</a:t>
            </a:r>
            <a:r>
              <a:rPr lang="en-US" i="0" dirty="0" err="1"/>
              <a:t>dn</a:t>
            </a:r>
            <a:r>
              <a:rPr lang="en-US" i="0" dirty="0" smtClean="0"/>
              <a:t>)</a:t>
            </a:r>
            <a:r>
              <a:rPr lang="x-none" i="0" dirty="0" smtClean="0"/>
              <a:t>,</a:t>
            </a:r>
            <a:endParaRPr lang="en-US" i="0" dirty="0"/>
          </a:p>
          <a:p>
            <a:pPr marL="285750" indent="-285750">
              <a:spcAft>
                <a:spcPts val="600"/>
              </a:spcAft>
              <a:buClr>
                <a:srgbClr val="FFFF00"/>
              </a:buClr>
              <a:buSzPct val="170000"/>
              <a:buFont typeface="Arial" panose="020B0604020202020204" pitchFamily="34" charset="0"/>
              <a:buChar char="•"/>
            </a:pPr>
            <a:r>
              <a:rPr lang="en-US" i="0" dirty="0" err="1" smtClean="0"/>
              <a:t>Prvi</a:t>
            </a:r>
            <a:r>
              <a:rPr lang="en-US" i="0" dirty="0" smtClean="0"/>
              <a:t> </a:t>
            </a:r>
            <a:r>
              <a:rPr lang="en-US" i="0" dirty="0" err="1"/>
              <a:t>relaps</a:t>
            </a:r>
            <a:r>
              <a:rPr lang="en-US" i="0" dirty="0"/>
              <a:t> </a:t>
            </a:r>
            <a:r>
              <a:rPr lang="en-US" i="0" dirty="0" err="1"/>
              <a:t>isto</a:t>
            </a:r>
            <a:r>
              <a:rPr lang="en-US" i="0" dirty="0"/>
              <a:t> </a:t>
            </a:r>
            <a:r>
              <a:rPr lang="en-US" i="0" dirty="0" err="1"/>
              <a:t>kao</a:t>
            </a:r>
            <a:r>
              <a:rPr lang="en-US" i="0" dirty="0"/>
              <a:t> </a:t>
            </a:r>
            <a:r>
              <a:rPr lang="en-US" i="0" dirty="0" err="1"/>
              <a:t>i</a:t>
            </a:r>
            <a:r>
              <a:rPr lang="en-US" i="0" dirty="0"/>
              <a:t> </a:t>
            </a:r>
            <a:r>
              <a:rPr lang="en-US" i="0" dirty="0" err="1"/>
              <a:t>prvi</a:t>
            </a:r>
            <a:r>
              <a:rPr lang="en-US" i="0" dirty="0"/>
              <a:t> </a:t>
            </a:r>
            <a:r>
              <a:rPr lang="en-US" i="0" dirty="0" err="1" smtClean="0"/>
              <a:t>atak</a:t>
            </a:r>
            <a:r>
              <a:rPr lang="x-none" i="0" dirty="0" smtClean="0"/>
              <a:t>,</a:t>
            </a:r>
            <a:endParaRPr lang="en-US" i="0" dirty="0"/>
          </a:p>
          <a:p>
            <a:pPr marL="285750" indent="-285750">
              <a:spcAft>
                <a:spcPts val="600"/>
              </a:spcAft>
              <a:buClr>
                <a:srgbClr val="FFFF00"/>
              </a:buClr>
              <a:buSzPct val="170000"/>
              <a:buFont typeface="Arial" panose="020B0604020202020204" pitchFamily="34" charset="0"/>
              <a:buChar char="•"/>
            </a:pPr>
            <a:r>
              <a:rPr lang="en-US" i="0" dirty="0" err="1" smtClean="0"/>
              <a:t>Drugi</a:t>
            </a:r>
            <a:r>
              <a:rPr lang="en-US" i="0" dirty="0" smtClean="0"/>
              <a:t> </a:t>
            </a:r>
            <a:r>
              <a:rPr lang="en-US" i="0" dirty="0" err="1"/>
              <a:t>relaps</a:t>
            </a:r>
            <a:r>
              <a:rPr lang="en-US" i="0" dirty="0"/>
              <a:t> (</a:t>
            </a:r>
            <a:r>
              <a:rPr lang="en-US" i="0" dirty="0" err="1"/>
              <a:t>Vankomicin</a:t>
            </a:r>
            <a:r>
              <a:rPr lang="en-US" i="0" dirty="0"/>
              <a:t> </a:t>
            </a:r>
            <a:r>
              <a:rPr lang="en-US" i="0" dirty="0" err="1"/>
              <a:t>uz</a:t>
            </a:r>
            <a:r>
              <a:rPr lang="en-US" i="0" dirty="0"/>
              <a:t> </a:t>
            </a:r>
            <a:r>
              <a:rPr lang="en-US" i="0" dirty="0" err="1"/>
              <a:t>postepeno</a:t>
            </a:r>
            <a:r>
              <a:rPr lang="en-US" i="0" dirty="0"/>
              <a:t> </a:t>
            </a:r>
            <a:r>
              <a:rPr lang="en-US" i="0" dirty="0" err="1"/>
              <a:t>smanjivanje</a:t>
            </a:r>
            <a:r>
              <a:rPr lang="en-US" i="0" dirty="0"/>
              <a:t> doze</a:t>
            </a:r>
            <a:r>
              <a:rPr lang="en-US" i="0" dirty="0" smtClean="0"/>
              <a:t>)</a:t>
            </a:r>
            <a:r>
              <a:rPr lang="x-none" i="0" dirty="0" smtClean="0"/>
              <a:t>.</a:t>
            </a:r>
            <a:endParaRPr lang="en-US" i="0" dirty="0"/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US" dirty="0" err="1">
                <a:solidFill>
                  <a:srgbClr val="FFFF99"/>
                </a:solidFill>
              </a:rPr>
              <a:t>Alternativni</a:t>
            </a:r>
            <a:r>
              <a:rPr lang="en-US" dirty="0">
                <a:solidFill>
                  <a:srgbClr val="FFFF99"/>
                </a:solidFill>
              </a:rPr>
              <a:t> </a:t>
            </a:r>
            <a:r>
              <a:rPr lang="en-US" dirty="0" err="1">
                <a:solidFill>
                  <a:srgbClr val="FFFF99"/>
                </a:solidFill>
              </a:rPr>
              <a:t>antibiotici</a:t>
            </a:r>
            <a:endParaRPr lang="en-US" dirty="0">
              <a:solidFill>
                <a:srgbClr val="FFFF99"/>
              </a:solidFill>
            </a:endParaRPr>
          </a:p>
          <a:p>
            <a:pPr marL="285750" indent="-285750">
              <a:spcAft>
                <a:spcPts val="600"/>
              </a:spcAft>
              <a:buClr>
                <a:srgbClr val="FFFF00"/>
              </a:buClr>
              <a:buSzPct val="170000"/>
              <a:buFont typeface="Arial" panose="020B0604020202020204" pitchFamily="34" charset="0"/>
              <a:buChar char="•"/>
            </a:pPr>
            <a:r>
              <a:rPr lang="en-US" i="0" dirty="0" err="1" smtClean="0"/>
              <a:t>Fidaksomicin</a:t>
            </a:r>
            <a:r>
              <a:rPr lang="en-US" i="0" dirty="0" smtClean="0"/>
              <a:t> 2</a:t>
            </a:r>
            <a:r>
              <a:rPr lang="x-none" i="0" dirty="0" smtClean="0"/>
              <a:t>×</a:t>
            </a:r>
            <a:r>
              <a:rPr lang="en-US" i="0" dirty="0" smtClean="0"/>
              <a:t>200mg/</a:t>
            </a:r>
            <a:r>
              <a:rPr lang="en-US" i="0" dirty="0" err="1" smtClean="0"/>
              <a:t>dn</a:t>
            </a:r>
            <a:r>
              <a:rPr lang="x-none" i="0" dirty="0" smtClean="0"/>
              <a:t>,</a:t>
            </a:r>
            <a:endParaRPr lang="en-US" i="0" dirty="0"/>
          </a:p>
          <a:p>
            <a:pPr marL="627063" indent="-361950"/>
            <a:r>
              <a:rPr lang="en-US" sz="1500" i="0" dirty="0" smtClean="0">
                <a:solidFill>
                  <a:srgbClr val="92D050"/>
                </a:solidFill>
              </a:rPr>
              <a:t>(</a:t>
            </a:r>
            <a:r>
              <a:rPr lang="en-US" sz="1500" i="0" dirty="0">
                <a:solidFill>
                  <a:srgbClr val="92D050"/>
                </a:solidFill>
              </a:rPr>
              <a:t>68. </a:t>
            </a:r>
            <a:r>
              <a:rPr lang="en-US" sz="1500" i="0" dirty="0" err="1">
                <a:solidFill>
                  <a:srgbClr val="92D050"/>
                </a:solidFill>
              </a:rPr>
              <a:t>Mullane</a:t>
            </a:r>
            <a:r>
              <a:rPr lang="en-US" sz="1500" i="0" dirty="0">
                <a:solidFill>
                  <a:srgbClr val="92D050"/>
                </a:solidFill>
              </a:rPr>
              <a:t> KM, Miller MA, Weiss K, et al. Efficacy of </a:t>
            </a:r>
            <a:r>
              <a:rPr lang="en-US" sz="1500" i="0" dirty="0" smtClean="0">
                <a:solidFill>
                  <a:srgbClr val="92D050"/>
                </a:solidFill>
              </a:rPr>
              <a:t>f</a:t>
            </a:r>
            <a:r>
              <a:rPr lang="x-none" sz="1500" i="0" dirty="0" smtClean="0">
                <a:solidFill>
                  <a:srgbClr val="92D050"/>
                </a:solidFill>
              </a:rPr>
              <a:t>i</a:t>
            </a:r>
            <a:r>
              <a:rPr lang="en-US" sz="1500" i="0" dirty="0" err="1" smtClean="0">
                <a:solidFill>
                  <a:srgbClr val="92D050"/>
                </a:solidFill>
              </a:rPr>
              <a:t>daxomicin</a:t>
            </a:r>
            <a:r>
              <a:rPr lang="en-US" sz="1500" i="0" dirty="0" smtClean="0">
                <a:solidFill>
                  <a:srgbClr val="92D050"/>
                </a:solidFill>
              </a:rPr>
              <a:t> </a:t>
            </a:r>
            <a:r>
              <a:rPr lang="en-US" sz="1500" i="0" dirty="0">
                <a:solidFill>
                  <a:srgbClr val="92D050"/>
                </a:solidFill>
              </a:rPr>
              <a:t>versus </a:t>
            </a:r>
            <a:r>
              <a:rPr lang="en-US" sz="1500" i="0" dirty="0" err="1">
                <a:solidFill>
                  <a:srgbClr val="92D050"/>
                </a:solidFill>
              </a:rPr>
              <a:t>vancomycin</a:t>
            </a:r>
            <a:r>
              <a:rPr lang="en-US" sz="1500" i="0" dirty="0">
                <a:solidFill>
                  <a:srgbClr val="92D050"/>
                </a:solidFill>
              </a:rPr>
              <a:t> as therapy for Clostridium </a:t>
            </a:r>
            <a:r>
              <a:rPr lang="en-US" sz="1500" i="0" dirty="0" err="1">
                <a:solidFill>
                  <a:srgbClr val="92D050"/>
                </a:solidFill>
              </a:rPr>
              <a:t>difficile</a:t>
            </a:r>
            <a:r>
              <a:rPr lang="en-US" sz="1500" i="0" dirty="0">
                <a:solidFill>
                  <a:srgbClr val="92D050"/>
                </a:solidFill>
              </a:rPr>
              <a:t> infection in individuals taking concomitant an­ </a:t>
            </a:r>
            <a:r>
              <a:rPr lang="en-US" sz="1500" i="0" dirty="0" err="1">
                <a:solidFill>
                  <a:srgbClr val="92D050"/>
                </a:solidFill>
              </a:rPr>
              <a:t>tibiotics</a:t>
            </a:r>
            <a:r>
              <a:rPr lang="en-US" sz="1500" i="0" dirty="0">
                <a:solidFill>
                  <a:srgbClr val="92D050"/>
                </a:solidFill>
              </a:rPr>
              <a:t> for other concurrent infections. </a:t>
            </a:r>
            <a:r>
              <a:rPr lang="en-US" sz="1500" i="0" dirty="0" err="1">
                <a:solidFill>
                  <a:srgbClr val="92D050"/>
                </a:solidFill>
              </a:rPr>
              <a:t>Clin</a:t>
            </a:r>
            <a:r>
              <a:rPr lang="en-US" sz="1500" i="0" dirty="0">
                <a:solidFill>
                  <a:srgbClr val="92D050"/>
                </a:solidFill>
              </a:rPr>
              <a:t> Infect </a:t>
            </a:r>
            <a:r>
              <a:rPr lang="en-US" sz="1500" i="0" dirty="0" err="1" smtClean="0">
                <a:solidFill>
                  <a:srgbClr val="92D050"/>
                </a:solidFill>
              </a:rPr>
              <a:t>Dis</a:t>
            </a:r>
            <a:r>
              <a:rPr lang="x-none" sz="1500" i="0" dirty="0" smtClean="0">
                <a:solidFill>
                  <a:srgbClr val="92D050"/>
                </a:solidFill>
              </a:rPr>
              <a:t> 2011</a:t>
            </a:r>
            <a:r>
              <a:rPr lang="x-none" sz="1500" i="0" dirty="0">
                <a:solidFill>
                  <a:srgbClr val="92D050"/>
                </a:solidFill>
              </a:rPr>
              <a:t>; 53(5):440-76</a:t>
            </a:r>
            <a:r>
              <a:rPr lang="x-none" sz="1500" i="0" dirty="0" smtClean="0">
                <a:solidFill>
                  <a:srgbClr val="92D050"/>
                </a:solidFill>
              </a:rPr>
              <a:t>.</a:t>
            </a:r>
            <a:r>
              <a:rPr lang="en-US" sz="1500" i="0" dirty="0" smtClean="0">
                <a:solidFill>
                  <a:srgbClr val="92D050"/>
                </a:solidFill>
              </a:rPr>
              <a:t>)</a:t>
            </a:r>
            <a:endParaRPr lang="en-US" sz="1500" i="0" dirty="0">
              <a:solidFill>
                <a:srgbClr val="92D050"/>
              </a:solidFill>
            </a:endParaRPr>
          </a:p>
          <a:p>
            <a:pPr marL="285750" indent="-285750">
              <a:spcAft>
                <a:spcPts val="600"/>
              </a:spcAft>
              <a:buClr>
                <a:srgbClr val="FFFF00"/>
              </a:buClr>
              <a:buSzPct val="170000"/>
              <a:buFont typeface="Arial" panose="020B0604020202020204" pitchFamily="34" charset="0"/>
              <a:buChar char="•"/>
            </a:pPr>
            <a:r>
              <a:rPr lang="en-US" i="0" dirty="0" err="1" smtClean="0"/>
              <a:t>Teikomplamin</a:t>
            </a:r>
            <a:r>
              <a:rPr lang="x-none" i="0" dirty="0" smtClean="0"/>
              <a:t>,</a:t>
            </a:r>
            <a:endParaRPr lang="en-US" i="0" dirty="0"/>
          </a:p>
          <a:p>
            <a:pPr marL="285750" indent="-285750">
              <a:spcAft>
                <a:spcPts val="600"/>
              </a:spcAft>
              <a:buClr>
                <a:srgbClr val="FFFF00"/>
              </a:buClr>
              <a:buSzPct val="170000"/>
              <a:buFont typeface="Arial" panose="020B0604020202020204" pitchFamily="34" charset="0"/>
              <a:buChar char="•"/>
            </a:pPr>
            <a:r>
              <a:rPr lang="en-US" i="0" dirty="0" err="1" smtClean="0"/>
              <a:t>Rifaksimin</a:t>
            </a:r>
            <a:r>
              <a:rPr lang="x-none" i="0" dirty="0" smtClean="0"/>
              <a:t>,</a:t>
            </a:r>
            <a:endParaRPr lang="en-US" i="0" dirty="0"/>
          </a:p>
          <a:p>
            <a:pPr marL="285750" indent="-285750">
              <a:spcAft>
                <a:spcPts val="600"/>
              </a:spcAft>
              <a:buClr>
                <a:srgbClr val="FFFF00"/>
              </a:buClr>
              <a:buSzPct val="170000"/>
              <a:buFont typeface="Arial" panose="020B0604020202020204" pitchFamily="34" charset="0"/>
              <a:buChar char="•"/>
            </a:pPr>
            <a:r>
              <a:rPr lang="en-US" i="0" dirty="0" err="1" smtClean="0"/>
              <a:t>Nitazoksanid</a:t>
            </a:r>
            <a:r>
              <a:rPr lang="x-none" i="0" dirty="0" smtClean="0"/>
              <a:t>.</a:t>
            </a:r>
            <a:endParaRPr lang="en-US" i="0" dirty="0"/>
          </a:p>
        </p:txBody>
      </p:sp>
      <p:sp>
        <p:nvSpPr>
          <p:cNvPr id="3" name="Slide Number Placeholder 1"/>
          <p:cNvSpPr txBox="1">
            <a:spLocks/>
          </p:cNvSpPr>
          <p:nvPr/>
        </p:nvSpPr>
        <p:spPr>
          <a:xfrm>
            <a:off x="8460432" y="6492671"/>
            <a:ext cx="683568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i="1" kern="1200">
                <a:solidFill>
                  <a:schemeClr val="tx1"/>
                </a:solidFill>
                <a:latin typeface="Tahoma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i="1" kern="1200">
                <a:solidFill>
                  <a:schemeClr val="tx1"/>
                </a:solidFill>
                <a:latin typeface="Tahoma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i="1" kern="1200">
                <a:solidFill>
                  <a:schemeClr val="tx1"/>
                </a:solidFill>
                <a:latin typeface="Tahoma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i="1" kern="1200">
                <a:solidFill>
                  <a:schemeClr val="tx1"/>
                </a:solidFill>
                <a:latin typeface="Tahoma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i="1" kern="1200">
                <a:solidFill>
                  <a:schemeClr val="tx1"/>
                </a:solidFill>
                <a:latin typeface="Tahoma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i="1" kern="1200">
                <a:solidFill>
                  <a:schemeClr val="tx1"/>
                </a:solidFill>
                <a:latin typeface="Tahoma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i="1" kern="1200">
                <a:solidFill>
                  <a:schemeClr val="tx1"/>
                </a:solidFill>
                <a:latin typeface="Tahoma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i="1" kern="1200">
                <a:solidFill>
                  <a:schemeClr val="tx1"/>
                </a:solidFill>
                <a:latin typeface="Tahoma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i="1" kern="1200">
                <a:solidFill>
                  <a:schemeClr val="tx1"/>
                </a:solidFill>
                <a:latin typeface="Tahoma" charset="0"/>
                <a:ea typeface="+mn-ea"/>
                <a:cs typeface="+mn-cs"/>
              </a:defRPr>
            </a:lvl9pPr>
          </a:lstStyle>
          <a:p>
            <a:fld id="{8B473825-BB98-46D3-A343-54F2F9FF794F}" type="slidenum">
              <a:rPr lang="en-US" sz="1600" i="0" smtClean="0">
                <a:latin typeface="Calibri" pitchFamily="34" charset="0"/>
                <a:cs typeface="Calibri" pitchFamily="34" charset="0"/>
              </a:rPr>
              <a:pPr/>
              <a:t>28</a:t>
            </a:fld>
            <a:r>
              <a:rPr lang="en-US" sz="1600" i="0" dirty="0" smtClean="0">
                <a:latin typeface="Calibri" pitchFamily="34" charset="0"/>
                <a:cs typeface="Calibri" pitchFamily="34" charset="0"/>
              </a:rPr>
              <a:t>/</a:t>
            </a:r>
            <a:r>
              <a:rPr lang="x-none" sz="1600" i="0" dirty="0" smtClean="0">
                <a:latin typeface="Calibri" pitchFamily="34" charset="0"/>
                <a:cs typeface="Calibri" pitchFamily="34" charset="0"/>
              </a:rPr>
              <a:t>35</a:t>
            </a:r>
            <a:endParaRPr lang="en-US" sz="1600" i="0" dirty="0"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31653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43608" y="1340768"/>
            <a:ext cx="7560840" cy="27392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1200"/>
              </a:spcAft>
            </a:pPr>
            <a:r>
              <a:rPr lang="en-US" dirty="0" err="1">
                <a:solidFill>
                  <a:srgbClr val="FFFF99"/>
                </a:solidFill>
              </a:rPr>
              <a:t>Ostali</a:t>
            </a:r>
            <a:r>
              <a:rPr lang="en-US" dirty="0">
                <a:solidFill>
                  <a:srgbClr val="FFFF99"/>
                </a:solidFill>
              </a:rPr>
              <a:t> </a:t>
            </a:r>
            <a:r>
              <a:rPr lang="en-US" dirty="0" err="1">
                <a:solidFill>
                  <a:srgbClr val="FFFF99"/>
                </a:solidFill>
              </a:rPr>
              <a:t>oblici</a:t>
            </a:r>
            <a:r>
              <a:rPr lang="en-US" dirty="0">
                <a:solidFill>
                  <a:srgbClr val="FFFF99"/>
                </a:solidFill>
              </a:rPr>
              <a:t> </a:t>
            </a:r>
            <a:r>
              <a:rPr lang="en-US" dirty="0" err="1">
                <a:solidFill>
                  <a:srgbClr val="FFFF99"/>
                </a:solidFill>
              </a:rPr>
              <a:t>lečenja</a:t>
            </a:r>
            <a:r>
              <a:rPr lang="en-US" dirty="0">
                <a:solidFill>
                  <a:srgbClr val="FFFF99"/>
                </a:solidFill>
              </a:rPr>
              <a:t> CDC</a:t>
            </a:r>
          </a:p>
          <a:p>
            <a:pPr marL="285750" indent="-285750">
              <a:lnSpc>
                <a:spcPct val="150000"/>
              </a:lnSpc>
              <a:buClr>
                <a:srgbClr val="FFFF00"/>
              </a:buClr>
              <a:buSzPct val="170000"/>
              <a:buFont typeface="Arial" panose="020B0604020202020204" pitchFamily="34" charset="0"/>
              <a:buChar char="•"/>
            </a:pPr>
            <a:r>
              <a:rPr lang="en-US" i="0" dirty="0" err="1"/>
              <a:t>Monoklonska</a:t>
            </a:r>
            <a:r>
              <a:rPr lang="en-US" i="0" dirty="0"/>
              <a:t> </a:t>
            </a:r>
            <a:r>
              <a:rPr lang="en-US" i="0" dirty="0" err="1" smtClean="0"/>
              <a:t>antit</a:t>
            </a:r>
            <a:r>
              <a:rPr lang="x-none" i="0" dirty="0" smtClean="0"/>
              <a:t>e</a:t>
            </a:r>
            <a:r>
              <a:rPr lang="en-US" i="0" dirty="0" smtClean="0"/>
              <a:t>la </a:t>
            </a:r>
            <a:r>
              <a:rPr lang="en-US" i="0" dirty="0" err="1"/>
              <a:t>na</a:t>
            </a:r>
            <a:r>
              <a:rPr lang="en-US" i="0" dirty="0"/>
              <a:t> </a:t>
            </a:r>
            <a:r>
              <a:rPr lang="x-none" i="0" dirty="0" smtClean="0"/>
              <a:t>toksine </a:t>
            </a:r>
            <a:r>
              <a:rPr lang="en-US" i="0" dirty="0" smtClean="0"/>
              <a:t>Cl</a:t>
            </a:r>
            <a:r>
              <a:rPr lang="en-US" i="0" dirty="0"/>
              <a:t>. </a:t>
            </a:r>
            <a:r>
              <a:rPr lang="x-none" i="0" dirty="0" smtClean="0"/>
              <a:t>d</a:t>
            </a:r>
            <a:r>
              <a:rPr lang="en-US" i="0" dirty="0" err="1" smtClean="0"/>
              <a:t>ifficile</a:t>
            </a:r>
            <a:r>
              <a:rPr lang="x-none" i="0" dirty="0" smtClean="0"/>
              <a:t>,</a:t>
            </a:r>
            <a:endParaRPr lang="en-US" i="0" dirty="0"/>
          </a:p>
          <a:p>
            <a:pPr marL="285750" indent="-285750">
              <a:lnSpc>
                <a:spcPct val="150000"/>
              </a:lnSpc>
              <a:buClr>
                <a:srgbClr val="FFFF00"/>
              </a:buClr>
              <a:buSzPct val="170000"/>
              <a:buFont typeface="Arial" panose="020B0604020202020204" pitchFamily="34" charset="0"/>
              <a:buChar char="•"/>
            </a:pPr>
            <a:r>
              <a:rPr lang="en-US" i="0" dirty="0" err="1"/>
              <a:t>Anjon</a:t>
            </a:r>
            <a:r>
              <a:rPr lang="en-US" i="0" dirty="0"/>
              <a:t> </a:t>
            </a:r>
            <a:r>
              <a:rPr lang="en-US" i="0" dirty="0" err="1"/>
              <a:t>vezujuće</a:t>
            </a:r>
            <a:r>
              <a:rPr lang="en-US" i="0" dirty="0"/>
              <a:t> </a:t>
            </a:r>
            <a:r>
              <a:rPr lang="en-US" i="0" dirty="0" err="1" smtClean="0"/>
              <a:t>smole</a:t>
            </a:r>
            <a:r>
              <a:rPr lang="x-none" i="0" dirty="0" smtClean="0"/>
              <a:t>,</a:t>
            </a:r>
            <a:endParaRPr lang="en-US" i="0" dirty="0"/>
          </a:p>
          <a:p>
            <a:pPr marL="285750" indent="-285750">
              <a:lnSpc>
                <a:spcPct val="150000"/>
              </a:lnSpc>
              <a:buClr>
                <a:srgbClr val="FFFF00"/>
              </a:buClr>
              <a:buSzPct val="170000"/>
              <a:buFont typeface="Arial" panose="020B0604020202020204" pitchFamily="34" charset="0"/>
              <a:buChar char="•"/>
            </a:pPr>
            <a:r>
              <a:rPr lang="en-US" i="0" dirty="0"/>
              <a:t>„</a:t>
            </a:r>
            <a:r>
              <a:rPr lang="en-US" i="0" dirty="0" err="1"/>
              <a:t>Fekalna</a:t>
            </a:r>
            <a:r>
              <a:rPr lang="en-US" i="0" dirty="0"/>
              <a:t> </a:t>
            </a:r>
            <a:r>
              <a:rPr lang="en-US" i="0" dirty="0" err="1" smtClean="0"/>
              <a:t>transpla</a:t>
            </a:r>
            <a:r>
              <a:rPr lang="x-none" i="0" dirty="0" smtClean="0"/>
              <a:t>n</a:t>
            </a:r>
            <a:r>
              <a:rPr lang="en-US" i="0" dirty="0" err="1" smtClean="0"/>
              <a:t>tacija</a:t>
            </a:r>
            <a:r>
              <a:rPr lang="en-US" i="0" dirty="0" smtClean="0"/>
              <a:t>“</a:t>
            </a:r>
            <a:r>
              <a:rPr lang="x-none" i="0" dirty="0" smtClean="0"/>
              <a:t>,</a:t>
            </a:r>
            <a:endParaRPr lang="en-US" i="0" dirty="0"/>
          </a:p>
          <a:p>
            <a:pPr marL="285750" indent="-285750">
              <a:lnSpc>
                <a:spcPct val="150000"/>
              </a:lnSpc>
              <a:buClr>
                <a:srgbClr val="FFFF00"/>
              </a:buClr>
              <a:buSzPct val="170000"/>
              <a:buFont typeface="Arial" panose="020B0604020202020204" pitchFamily="34" charset="0"/>
              <a:buChar char="•"/>
            </a:pPr>
            <a:r>
              <a:rPr lang="en-US" i="0" dirty="0" err="1"/>
              <a:t>Intrakolonska</a:t>
            </a:r>
            <a:r>
              <a:rPr lang="en-US" i="0" dirty="0"/>
              <a:t> </a:t>
            </a:r>
            <a:r>
              <a:rPr lang="en-US" i="0" dirty="0" err="1"/>
              <a:t>terapija</a:t>
            </a:r>
            <a:r>
              <a:rPr lang="en-US" i="0" dirty="0"/>
              <a:t> </a:t>
            </a:r>
            <a:r>
              <a:rPr lang="en-US" i="0" dirty="0" err="1"/>
              <a:t>vankomicinom</a:t>
            </a:r>
            <a:r>
              <a:rPr lang="en-US" i="0" dirty="0"/>
              <a:t> (500mg u 100 ml </a:t>
            </a:r>
            <a:r>
              <a:rPr lang="en-US" i="0" dirty="0" err="1"/>
              <a:t>rastvora</a:t>
            </a:r>
            <a:r>
              <a:rPr lang="en-US" i="0" dirty="0" smtClean="0"/>
              <a:t>)</a:t>
            </a:r>
            <a:r>
              <a:rPr lang="x-none" i="0" dirty="0" smtClean="0"/>
              <a:t>,</a:t>
            </a:r>
            <a:endParaRPr lang="en-US" i="0" dirty="0"/>
          </a:p>
          <a:p>
            <a:pPr marL="285750" indent="-285750">
              <a:lnSpc>
                <a:spcPct val="150000"/>
              </a:lnSpc>
              <a:buClr>
                <a:srgbClr val="FFFF00"/>
              </a:buClr>
              <a:buSzPct val="170000"/>
              <a:buFont typeface="Arial" panose="020B0604020202020204" pitchFamily="34" charset="0"/>
              <a:buChar char="•"/>
            </a:pPr>
            <a:r>
              <a:rPr lang="en-US" i="0" dirty="0" err="1"/>
              <a:t>Hirurško</a:t>
            </a:r>
            <a:r>
              <a:rPr lang="en-US" i="0" dirty="0"/>
              <a:t> </a:t>
            </a:r>
            <a:r>
              <a:rPr lang="en-US" i="0" dirty="0" err="1"/>
              <a:t>lečenje</a:t>
            </a:r>
            <a:r>
              <a:rPr lang="en-US" i="0" dirty="0"/>
              <a:t> (</a:t>
            </a:r>
            <a:r>
              <a:rPr lang="en-US" i="0" dirty="0" err="1"/>
              <a:t>toksični</a:t>
            </a:r>
            <a:r>
              <a:rPr lang="en-US" i="0" dirty="0"/>
              <a:t> </a:t>
            </a:r>
            <a:r>
              <a:rPr lang="en-US" i="0" dirty="0" err="1" smtClean="0"/>
              <a:t>megakolon</a:t>
            </a:r>
            <a:r>
              <a:rPr lang="en-US" i="0" dirty="0"/>
              <a:t>, </a:t>
            </a:r>
            <a:r>
              <a:rPr lang="en-US" i="0" dirty="0" err="1"/>
              <a:t>perforacije</a:t>
            </a:r>
            <a:r>
              <a:rPr lang="en-US" i="0" dirty="0" smtClean="0"/>
              <a:t>)</a:t>
            </a:r>
            <a:r>
              <a:rPr lang="x-none" i="0" dirty="0" smtClean="0"/>
              <a:t>.</a:t>
            </a:r>
            <a:endParaRPr lang="en-US" i="0" dirty="0"/>
          </a:p>
        </p:txBody>
      </p:sp>
      <p:sp>
        <p:nvSpPr>
          <p:cNvPr id="6" name="Slide Number Placeholder 1"/>
          <p:cNvSpPr txBox="1">
            <a:spLocks/>
          </p:cNvSpPr>
          <p:nvPr/>
        </p:nvSpPr>
        <p:spPr>
          <a:xfrm>
            <a:off x="8460432" y="6492671"/>
            <a:ext cx="683568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i="1" kern="1200">
                <a:solidFill>
                  <a:schemeClr val="tx1"/>
                </a:solidFill>
                <a:latin typeface="Tahoma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i="1" kern="1200">
                <a:solidFill>
                  <a:schemeClr val="tx1"/>
                </a:solidFill>
                <a:latin typeface="Tahoma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i="1" kern="1200">
                <a:solidFill>
                  <a:schemeClr val="tx1"/>
                </a:solidFill>
                <a:latin typeface="Tahoma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i="1" kern="1200">
                <a:solidFill>
                  <a:schemeClr val="tx1"/>
                </a:solidFill>
                <a:latin typeface="Tahoma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i="1" kern="1200">
                <a:solidFill>
                  <a:schemeClr val="tx1"/>
                </a:solidFill>
                <a:latin typeface="Tahoma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i="1" kern="1200">
                <a:solidFill>
                  <a:schemeClr val="tx1"/>
                </a:solidFill>
                <a:latin typeface="Tahoma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i="1" kern="1200">
                <a:solidFill>
                  <a:schemeClr val="tx1"/>
                </a:solidFill>
                <a:latin typeface="Tahoma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i="1" kern="1200">
                <a:solidFill>
                  <a:schemeClr val="tx1"/>
                </a:solidFill>
                <a:latin typeface="Tahoma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i="1" kern="1200">
                <a:solidFill>
                  <a:schemeClr val="tx1"/>
                </a:solidFill>
                <a:latin typeface="Tahoma" charset="0"/>
                <a:ea typeface="+mn-ea"/>
                <a:cs typeface="+mn-cs"/>
              </a:defRPr>
            </a:lvl9pPr>
          </a:lstStyle>
          <a:p>
            <a:fld id="{8B473825-BB98-46D3-A343-54F2F9FF794F}" type="slidenum">
              <a:rPr lang="en-US" sz="1600" i="0" smtClean="0">
                <a:latin typeface="Calibri" pitchFamily="34" charset="0"/>
                <a:cs typeface="Calibri" pitchFamily="34" charset="0"/>
              </a:rPr>
              <a:pPr/>
              <a:t>29</a:t>
            </a:fld>
            <a:r>
              <a:rPr lang="en-US" sz="1600" i="0" dirty="0" smtClean="0">
                <a:latin typeface="Calibri" pitchFamily="34" charset="0"/>
                <a:cs typeface="Calibri" pitchFamily="34" charset="0"/>
              </a:rPr>
              <a:t>/</a:t>
            </a:r>
            <a:r>
              <a:rPr lang="x-none" sz="1600" i="0" dirty="0" smtClean="0">
                <a:latin typeface="Calibri" pitchFamily="34" charset="0"/>
                <a:cs typeface="Calibri" pitchFamily="34" charset="0"/>
              </a:rPr>
              <a:t>35</a:t>
            </a:r>
            <a:endParaRPr lang="en-US" sz="1600" i="0" dirty="0"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70262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5A713E7-A9E0-4595-92B3-275D2C6314F9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3950" y="89254"/>
            <a:ext cx="4736100" cy="66693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28365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153094" y="383200"/>
            <a:ext cx="7614592" cy="59400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i="0" spc="300" dirty="0" err="1" smtClean="0">
                <a:solidFill>
                  <a:srgbClr val="FFFF66"/>
                </a:solidFill>
                <a:latin typeface="+mn-lt"/>
                <a:ea typeface="Calibri" pitchFamily="34" charset="0"/>
                <a:cs typeface="Times New Roman" pitchFamily="18" charset="0"/>
              </a:rPr>
              <a:t>Sindrom</a:t>
            </a:r>
            <a:r>
              <a:rPr lang="en-US" sz="2000" b="1" i="0" spc="300" dirty="0" smtClean="0">
                <a:solidFill>
                  <a:srgbClr val="FFFF66"/>
                </a:solidFill>
                <a:latin typeface="+mn-lt"/>
                <a:ea typeface="Calibri" pitchFamily="34" charset="0"/>
                <a:cs typeface="Times New Roman" pitchFamily="18" charset="0"/>
              </a:rPr>
              <a:t> </a:t>
            </a:r>
            <a:r>
              <a:rPr lang="en-US" sz="2000" b="1" i="0" spc="300" dirty="0" err="1" smtClean="0">
                <a:solidFill>
                  <a:srgbClr val="FFFF66"/>
                </a:solidFill>
                <a:latin typeface="+mn-lt"/>
                <a:ea typeface="Calibri" pitchFamily="34" charset="0"/>
                <a:cs typeface="Times New Roman" pitchFamily="18" charset="0"/>
              </a:rPr>
              <a:t>slepe</a:t>
            </a:r>
            <a:r>
              <a:rPr lang="en-US" sz="2000" b="1" i="0" spc="300" dirty="0" smtClean="0">
                <a:solidFill>
                  <a:srgbClr val="FFFF66"/>
                </a:solidFill>
                <a:latin typeface="+mn-lt"/>
                <a:ea typeface="Calibri" pitchFamily="34" charset="0"/>
                <a:cs typeface="Times New Roman" pitchFamily="18" charset="0"/>
              </a:rPr>
              <a:t> </a:t>
            </a:r>
            <a:r>
              <a:rPr lang="en-US" sz="2000" b="1" i="0" spc="300" dirty="0" err="1" smtClean="0">
                <a:solidFill>
                  <a:srgbClr val="FFFF66"/>
                </a:solidFill>
                <a:latin typeface="+mn-lt"/>
                <a:ea typeface="Calibri" pitchFamily="34" charset="0"/>
                <a:cs typeface="Times New Roman" pitchFamily="18" charset="0"/>
              </a:rPr>
              <a:t>vijuge</a:t>
            </a:r>
            <a:endParaRPr lang="en-US" sz="2000" b="1" i="0" spc="300" dirty="0" smtClean="0">
              <a:solidFill>
                <a:srgbClr val="FFFF66"/>
              </a:solidFill>
              <a:latin typeface="+mn-lt"/>
              <a:ea typeface="Calibri" pitchFamily="34" charset="0"/>
              <a:cs typeface="Times New Roman" pitchFamily="18" charset="0"/>
            </a:endParaRPr>
          </a:p>
          <a:p>
            <a:r>
              <a:rPr lang="en-US" b="1" i="0" spc="300" dirty="0" smtClean="0">
                <a:solidFill>
                  <a:srgbClr val="FFFF66"/>
                </a:solidFill>
                <a:latin typeface="+mn-lt"/>
                <a:ea typeface="Calibri" pitchFamily="34" charset="0"/>
                <a:cs typeface="Times New Roman" pitchFamily="18" charset="0"/>
              </a:rPr>
              <a:t>(</a:t>
            </a:r>
            <a:r>
              <a:rPr lang="en-US" b="1" i="0" dirty="0" err="1" smtClean="0">
                <a:solidFill>
                  <a:srgbClr val="FFFF66"/>
                </a:solidFill>
                <a:latin typeface="+mn-lt"/>
                <a:ea typeface="Calibri" pitchFamily="34" charset="0"/>
                <a:cs typeface="Times New Roman" pitchFamily="18" charset="0"/>
              </a:rPr>
              <a:t>Bakterijska</a:t>
            </a:r>
            <a:r>
              <a:rPr lang="en-US" b="1" i="0" dirty="0" smtClean="0">
                <a:solidFill>
                  <a:srgbClr val="FFFF66"/>
                </a:solidFill>
                <a:latin typeface="+mn-lt"/>
                <a:ea typeface="Calibri" pitchFamily="34" charset="0"/>
                <a:cs typeface="Times New Roman" pitchFamily="18" charset="0"/>
              </a:rPr>
              <a:t> </a:t>
            </a:r>
            <a:r>
              <a:rPr lang="en-US" b="1" i="0" dirty="0" err="1">
                <a:solidFill>
                  <a:srgbClr val="FFFF66"/>
                </a:solidFill>
                <a:latin typeface="+mn-lt"/>
                <a:ea typeface="Calibri" pitchFamily="34" charset="0"/>
                <a:cs typeface="Times New Roman" pitchFamily="18" charset="0"/>
              </a:rPr>
              <a:t>kolonizacija</a:t>
            </a:r>
            <a:r>
              <a:rPr lang="en-US" b="1" i="0" dirty="0">
                <a:solidFill>
                  <a:srgbClr val="FFFF66"/>
                </a:solidFill>
                <a:latin typeface="+mn-lt"/>
                <a:ea typeface="Calibri" pitchFamily="34" charset="0"/>
                <a:cs typeface="Times New Roman" pitchFamily="18" charset="0"/>
              </a:rPr>
              <a:t> </a:t>
            </a:r>
            <a:r>
              <a:rPr lang="en-US" b="1" i="0" dirty="0" err="1">
                <a:solidFill>
                  <a:srgbClr val="FFFF66"/>
                </a:solidFill>
                <a:latin typeface="+mn-lt"/>
                <a:ea typeface="Calibri" pitchFamily="34" charset="0"/>
                <a:cs typeface="Times New Roman" pitchFamily="18" charset="0"/>
              </a:rPr>
              <a:t>tankog</a:t>
            </a:r>
            <a:r>
              <a:rPr lang="en-US" b="1" i="0" dirty="0">
                <a:solidFill>
                  <a:srgbClr val="FFFF66"/>
                </a:solidFill>
                <a:latin typeface="+mn-lt"/>
                <a:ea typeface="Calibri" pitchFamily="34" charset="0"/>
                <a:cs typeface="Times New Roman" pitchFamily="18" charset="0"/>
              </a:rPr>
              <a:t> </a:t>
            </a:r>
            <a:r>
              <a:rPr lang="en-US" b="1" i="0" dirty="0" err="1">
                <a:solidFill>
                  <a:srgbClr val="FFFF66"/>
                </a:solidFill>
                <a:latin typeface="+mn-lt"/>
                <a:ea typeface="Calibri" pitchFamily="34" charset="0"/>
                <a:cs typeface="Times New Roman" pitchFamily="18" charset="0"/>
              </a:rPr>
              <a:t>creva</a:t>
            </a:r>
            <a:r>
              <a:rPr lang="en-US" b="1" i="0" dirty="0">
                <a:solidFill>
                  <a:srgbClr val="FFFF66"/>
                </a:solidFill>
                <a:latin typeface="+mn-lt"/>
                <a:ea typeface="Calibri" pitchFamily="34" charset="0"/>
                <a:cs typeface="Times New Roman" pitchFamily="18" charset="0"/>
              </a:rPr>
              <a:t>)</a:t>
            </a:r>
          </a:p>
          <a:p>
            <a:r>
              <a:rPr lang="en-US" dirty="0"/>
              <a:t> </a:t>
            </a:r>
            <a:endParaRPr lang="en-US" dirty="0" smtClean="0"/>
          </a:p>
          <a:p>
            <a:endParaRPr lang="en-US" dirty="0"/>
          </a:p>
          <a:p>
            <a:r>
              <a:rPr lang="en-US" b="1" i="0" dirty="0" err="1">
                <a:solidFill>
                  <a:srgbClr val="FFFF99"/>
                </a:solidFill>
              </a:rPr>
              <a:t>Etiologija</a:t>
            </a:r>
            <a:endParaRPr lang="en-US" b="1" i="0" dirty="0">
              <a:solidFill>
                <a:srgbClr val="FFFF99"/>
              </a:solidFill>
            </a:endParaRPr>
          </a:p>
          <a:p>
            <a:pPr lvl="0"/>
            <a:endParaRPr lang="en-US" dirty="0" smtClean="0"/>
          </a:p>
          <a:p>
            <a:pPr marL="285750" lvl="0" indent="-285750">
              <a:buClr>
                <a:srgbClr val="FFFF00"/>
              </a:buClr>
              <a:buSzPct val="170000"/>
              <a:buFont typeface="Arial" panose="020B0604020202020204" pitchFamily="34" charset="0"/>
              <a:buChar char="•"/>
            </a:pPr>
            <a:r>
              <a:rPr lang="en-US" i="0" dirty="0" err="1"/>
              <a:t>Crevna</a:t>
            </a:r>
            <a:r>
              <a:rPr lang="en-US" i="0" dirty="0" smtClean="0"/>
              <a:t> </a:t>
            </a:r>
            <a:r>
              <a:rPr lang="en-US" i="0" dirty="0" err="1"/>
              <a:t>staza</a:t>
            </a:r>
            <a:r>
              <a:rPr lang="en-US" i="0" dirty="0"/>
              <a:t> (</a:t>
            </a:r>
            <a:r>
              <a:rPr lang="en-US" i="0" dirty="0" err="1"/>
              <a:t>oslabljena</a:t>
            </a:r>
            <a:r>
              <a:rPr lang="en-US" i="0" dirty="0"/>
              <a:t> </a:t>
            </a:r>
            <a:r>
              <a:rPr lang="en-US" i="0" dirty="0" err="1"/>
              <a:t>peristaltika</a:t>
            </a:r>
            <a:r>
              <a:rPr lang="en-US" i="0" dirty="0"/>
              <a:t>) </a:t>
            </a:r>
            <a:r>
              <a:rPr lang="en-US" i="0" dirty="0" err="1"/>
              <a:t>i</a:t>
            </a:r>
            <a:r>
              <a:rPr lang="en-US" i="0" dirty="0"/>
              <a:t> </a:t>
            </a:r>
            <a:r>
              <a:rPr lang="en-US" i="0" dirty="0" err="1"/>
              <a:t>manjak</a:t>
            </a:r>
            <a:r>
              <a:rPr lang="en-US" i="0" dirty="0"/>
              <a:t> </a:t>
            </a:r>
            <a:r>
              <a:rPr lang="en-US" i="0" dirty="0" err="1"/>
              <a:t>želudačne</a:t>
            </a:r>
            <a:r>
              <a:rPr lang="en-US" i="0" dirty="0"/>
              <a:t> </a:t>
            </a:r>
            <a:r>
              <a:rPr lang="en-US" i="0" dirty="0" err="1" smtClean="0"/>
              <a:t>kiseline</a:t>
            </a:r>
            <a:r>
              <a:rPr lang="en-US" i="0" dirty="0" smtClean="0"/>
              <a:t>.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r>
              <a:rPr lang="en-US" b="1" i="0" dirty="0" err="1">
                <a:solidFill>
                  <a:srgbClr val="FFFF99"/>
                </a:solidFill>
              </a:rPr>
              <a:t>Klinička</a:t>
            </a:r>
            <a:r>
              <a:rPr lang="en-US" b="1" i="0" dirty="0">
                <a:solidFill>
                  <a:srgbClr val="FFFF99"/>
                </a:solidFill>
              </a:rPr>
              <a:t> </a:t>
            </a:r>
            <a:r>
              <a:rPr lang="en-US" b="1" i="0" dirty="0" err="1">
                <a:solidFill>
                  <a:srgbClr val="FFFF99"/>
                </a:solidFill>
              </a:rPr>
              <a:t>slika</a:t>
            </a:r>
            <a:endParaRPr lang="en-US" b="1" i="0" dirty="0">
              <a:solidFill>
                <a:srgbClr val="FFFF99"/>
              </a:solidFill>
            </a:endParaRPr>
          </a:p>
          <a:p>
            <a:pPr lvl="0"/>
            <a:endParaRPr lang="en-US" dirty="0" smtClean="0"/>
          </a:p>
          <a:p>
            <a:pPr marL="285750" lvl="0" indent="-285750">
              <a:buClr>
                <a:srgbClr val="FFFF00"/>
              </a:buClr>
              <a:buSzPct val="170000"/>
              <a:buFont typeface="Arial" panose="020B0604020202020204" pitchFamily="34" charset="0"/>
              <a:buChar char="•"/>
            </a:pPr>
            <a:r>
              <a:rPr lang="en-US" i="0" dirty="0" err="1"/>
              <a:t>Megaloblastna</a:t>
            </a:r>
            <a:r>
              <a:rPr lang="en-US" i="0" dirty="0" smtClean="0"/>
              <a:t> </a:t>
            </a:r>
            <a:r>
              <a:rPr lang="en-US" i="0" dirty="0" err="1"/>
              <a:t>anemija</a:t>
            </a:r>
            <a:r>
              <a:rPr lang="en-US" i="0" dirty="0"/>
              <a:t> (deficit  </a:t>
            </a:r>
            <a:r>
              <a:rPr lang="en-US" i="0" dirty="0" err="1"/>
              <a:t>vitamina</a:t>
            </a:r>
            <a:r>
              <a:rPr lang="en-US" i="0" dirty="0"/>
              <a:t> B</a:t>
            </a:r>
            <a:r>
              <a:rPr lang="en-US" i="0" baseline="-25000" dirty="0"/>
              <a:t>12</a:t>
            </a:r>
            <a:r>
              <a:rPr lang="en-US" i="0" dirty="0" smtClean="0"/>
              <a:t>),</a:t>
            </a:r>
            <a:endParaRPr lang="en-US" i="0" dirty="0"/>
          </a:p>
          <a:p>
            <a:pPr marL="285750" lvl="0" indent="-285750">
              <a:buClr>
                <a:srgbClr val="FFFF00"/>
              </a:buClr>
              <a:buSzPct val="170000"/>
              <a:buFont typeface="Arial" panose="020B0604020202020204" pitchFamily="34" charset="0"/>
              <a:buChar char="•"/>
            </a:pPr>
            <a:r>
              <a:rPr lang="en-US" i="0" dirty="0" err="1" smtClean="0"/>
              <a:t>Steato</a:t>
            </a:r>
            <a:r>
              <a:rPr lang="x-none" i="0" dirty="0" smtClean="0"/>
              <a:t>r</a:t>
            </a:r>
            <a:r>
              <a:rPr lang="en-US" i="0" dirty="0" err="1" smtClean="0"/>
              <a:t>eja</a:t>
            </a:r>
            <a:r>
              <a:rPr lang="en-US" i="0" dirty="0" smtClean="0"/>
              <a:t> </a:t>
            </a:r>
            <a:r>
              <a:rPr lang="en-US" i="0" dirty="0"/>
              <a:t>(</a:t>
            </a:r>
            <a:r>
              <a:rPr lang="en-US" i="0" dirty="0" err="1"/>
              <a:t>poremećaj</a:t>
            </a:r>
            <a:r>
              <a:rPr lang="en-US" i="0" dirty="0"/>
              <a:t> </a:t>
            </a:r>
            <a:r>
              <a:rPr lang="en-US" i="0" dirty="0" err="1"/>
              <a:t>apsorpcije</a:t>
            </a:r>
            <a:r>
              <a:rPr lang="en-US" i="0" dirty="0"/>
              <a:t> </a:t>
            </a:r>
            <a:r>
              <a:rPr lang="en-US" i="0" dirty="0" err="1"/>
              <a:t>masti</a:t>
            </a:r>
            <a:r>
              <a:rPr lang="en-US" i="0" dirty="0" smtClean="0"/>
              <a:t>).</a:t>
            </a:r>
          </a:p>
          <a:p>
            <a:pPr lvl="0"/>
            <a:endParaRPr lang="en-US" i="0" dirty="0"/>
          </a:p>
          <a:p>
            <a:r>
              <a:rPr lang="en-US" b="1" i="0" dirty="0" err="1">
                <a:solidFill>
                  <a:srgbClr val="FFFF99"/>
                </a:solidFill>
              </a:rPr>
              <a:t>Dijagnoza</a:t>
            </a:r>
            <a:endParaRPr lang="en-US" b="1" i="0" dirty="0">
              <a:solidFill>
                <a:srgbClr val="FFFF99"/>
              </a:solidFill>
            </a:endParaRPr>
          </a:p>
          <a:p>
            <a:endParaRPr lang="en-US" dirty="0" smtClean="0"/>
          </a:p>
          <a:p>
            <a:pPr marL="285750" indent="-285750">
              <a:buClr>
                <a:srgbClr val="FFFF00"/>
              </a:buClr>
              <a:buSzPct val="170000"/>
              <a:buFont typeface="Arial" panose="020B0604020202020204" pitchFamily="34" charset="0"/>
              <a:buChar char="•"/>
            </a:pPr>
            <a:r>
              <a:rPr lang="en-US" i="0" dirty="0" smtClean="0"/>
              <a:t>≥ 10</a:t>
            </a:r>
            <a:r>
              <a:rPr lang="en-US" i="0" baseline="30000" dirty="0" smtClean="0"/>
              <a:t>7</a:t>
            </a:r>
            <a:r>
              <a:rPr lang="en-US" i="0" dirty="0" smtClean="0"/>
              <a:t>bakterija/mL </a:t>
            </a:r>
            <a:r>
              <a:rPr lang="en-US" i="0" dirty="0" err="1" smtClean="0"/>
              <a:t>aspirata</a:t>
            </a:r>
            <a:r>
              <a:rPr lang="en-US" i="0" dirty="0" smtClean="0"/>
              <a:t> </a:t>
            </a:r>
            <a:r>
              <a:rPr lang="en-US" i="0" dirty="0" err="1"/>
              <a:t>tankog</a:t>
            </a:r>
            <a:r>
              <a:rPr lang="en-US" i="0" dirty="0"/>
              <a:t> </a:t>
            </a:r>
            <a:r>
              <a:rPr lang="en-US" i="0" dirty="0" err="1" smtClean="0"/>
              <a:t>creva</a:t>
            </a:r>
            <a:r>
              <a:rPr lang="en-US" i="0" dirty="0" smtClean="0"/>
              <a:t>.</a:t>
            </a:r>
          </a:p>
          <a:p>
            <a:endParaRPr lang="en-US" dirty="0"/>
          </a:p>
          <a:p>
            <a:r>
              <a:rPr lang="en-US" b="1" i="0" dirty="0" err="1">
                <a:solidFill>
                  <a:srgbClr val="FFFF99"/>
                </a:solidFill>
              </a:rPr>
              <a:t>Terapija</a:t>
            </a:r>
            <a:endParaRPr lang="en-US" b="1" i="0" dirty="0">
              <a:solidFill>
                <a:srgbClr val="FFFF99"/>
              </a:solidFill>
            </a:endParaRPr>
          </a:p>
          <a:p>
            <a:pPr lvl="0"/>
            <a:endParaRPr lang="en-US" dirty="0" smtClean="0"/>
          </a:p>
          <a:p>
            <a:pPr marL="285750" lvl="0" indent="-285750">
              <a:buClr>
                <a:srgbClr val="FFFF00"/>
              </a:buClr>
              <a:buSzPct val="170000"/>
              <a:buFont typeface="Arial" panose="020B0604020202020204" pitchFamily="34" charset="0"/>
              <a:buChar char="•"/>
            </a:pPr>
            <a:r>
              <a:rPr lang="en-US" i="0" dirty="0" err="1" smtClean="0"/>
              <a:t>Antibiotici</a:t>
            </a:r>
            <a:r>
              <a:rPr lang="en-US" i="0" dirty="0" smtClean="0"/>
              <a:t> </a:t>
            </a:r>
            <a:r>
              <a:rPr lang="en-US" i="0" dirty="0"/>
              <a:t>(</a:t>
            </a:r>
            <a:r>
              <a:rPr lang="en-US" i="0" dirty="0" err="1"/>
              <a:t>tetracilkini</a:t>
            </a:r>
            <a:r>
              <a:rPr lang="en-US" i="0" dirty="0"/>
              <a:t>, </a:t>
            </a:r>
            <a:r>
              <a:rPr lang="en-US" i="0" dirty="0" err="1"/>
              <a:t>metronidazol</a:t>
            </a:r>
            <a:r>
              <a:rPr lang="en-US" i="0" dirty="0" smtClean="0"/>
              <a:t>,..),</a:t>
            </a:r>
            <a:endParaRPr lang="en-US" i="0" dirty="0"/>
          </a:p>
          <a:p>
            <a:pPr marL="285750" lvl="0" indent="-285750">
              <a:buClr>
                <a:srgbClr val="FFFF00"/>
              </a:buClr>
              <a:buSzPct val="170000"/>
              <a:buFont typeface="Arial" panose="020B0604020202020204" pitchFamily="34" charset="0"/>
              <a:buChar char="•"/>
            </a:pPr>
            <a:r>
              <a:rPr lang="en-US" i="0" dirty="0" err="1"/>
              <a:t>Supstitucija</a:t>
            </a:r>
            <a:r>
              <a:rPr lang="en-US" i="0" dirty="0"/>
              <a:t> ( vitamin B</a:t>
            </a:r>
            <a:r>
              <a:rPr lang="en-US" i="0" baseline="-25000" dirty="0"/>
              <a:t>12</a:t>
            </a:r>
            <a:r>
              <a:rPr lang="en-US" i="0" dirty="0" smtClean="0"/>
              <a:t>).</a:t>
            </a:r>
            <a:endParaRPr lang="en-US" i="0" dirty="0"/>
          </a:p>
        </p:txBody>
      </p:sp>
      <p:sp>
        <p:nvSpPr>
          <p:cNvPr id="6" name="Slide Number Placeholder 1"/>
          <p:cNvSpPr txBox="1">
            <a:spLocks/>
          </p:cNvSpPr>
          <p:nvPr/>
        </p:nvSpPr>
        <p:spPr>
          <a:xfrm>
            <a:off x="8460432" y="6492671"/>
            <a:ext cx="683568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i="1" kern="1200">
                <a:solidFill>
                  <a:schemeClr val="tx1"/>
                </a:solidFill>
                <a:latin typeface="Tahoma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i="1" kern="1200">
                <a:solidFill>
                  <a:schemeClr val="tx1"/>
                </a:solidFill>
                <a:latin typeface="Tahoma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i="1" kern="1200">
                <a:solidFill>
                  <a:schemeClr val="tx1"/>
                </a:solidFill>
                <a:latin typeface="Tahoma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i="1" kern="1200">
                <a:solidFill>
                  <a:schemeClr val="tx1"/>
                </a:solidFill>
                <a:latin typeface="Tahoma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i="1" kern="1200">
                <a:solidFill>
                  <a:schemeClr val="tx1"/>
                </a:solidFill>
                <a:latin typeface="Tahoma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i="1" kern="1200">
                <a:solidFill>
                  <a:schemeClr val="tx1"/>
                </a:solidFill>
                <a:latin typeface="Tahoma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i="1" kern="1200">
                <a:solidFill>
                  <a:schemeClr val="tx1"/>
                </a:solidFill>
                <a:latin typeface="Tahoma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i="1" kern="1200">
                <a:solidFill>
                  <a:schemeClr val="tx1"/>
                </a:solidFill>
                <a:latin typeface="Tahoma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i="1" kern="1200">
                <a:solidFill>
                  <a:schemeClr val="tx1"/>
                </a:solidFill>
                <a:latin typeface="Tahoma" charset="0"/>
                <a:ea typeface="+mn-ea"/>
                <a:cs typeface="+mn-cs"/>
              </a:defRPr>
            </a:lvl9pPr>
          </a:lstStyle>
          <a:p>
            <a:fld id="{8B473825-BB98-46D3-A343-54F2F9FF794F}" type="slidenum">
              <a:rPr lang="en-US" sz="1600" i="0" smtClean="0">
                <a:latin typeface="Calibri" pitchFamily="34" charset="0"/>
                <a:cs typeface="Calibri" pitchFamily="34" charset="0"/>
              </a:rPr>
              <a:pPr/>
              <a:t>30</a:t>
            </a:fld>
            <a:r>
              <a:rPr lang="en-US" sz="1600" i="0" dirty="0" smtClean="0">
                <a:latin typeface="Calibri" pitchFamily="34" charset="0"/>
                <a:cs typeface="Calibri" pitchFamily="34" charset="0"/>
              </a:rPr>
              <a:t>/</a:t>
            </a:r>
            <a:r>
              <a:rPr lang="x-none" sz="1600" i="0" dirty="0" smtClean="0">
                <a:latin typeface="Calibri" pitchFamily="34" charset="0"/>
                <a:cs typeface="Calibri" pitchFamily="34" charset="0"/>
              </a:rPr>
              <a:t>35</a:t>
            </a:r>
            <a:endParaRPr lang="en-US" sz="1600" i="0" dirty="0"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09468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115616" y="889844"/>
            <a:ext cx="7272808" cy="49859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i="0" spc="3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INFEKCIJE</a:t>
            </a:r>
            <a:r>
              <a:rPr lang="en-US" sz="2000" b="1" i="0" spc="300" dirty="0">
                <a:solidFill>
                  <a:srgbClr val="FFFF00"/>
                </a:solidFill>
              </a:rPr>
              <a:t> NERVNOG SISTEMA</a:t>
            </a:r>
            <a:endParaRPr lang="en-US" sz="2000" i="0" spc="300" dirty="0">
              <a:solidFill>
                <a:srgbClr val="FFFF00"/>
              </a:solidFill>
            </a:endParaRPr>
          </a:p>
          <a:p>
            <a:r>
              <a:rPr lang="en-US" b="1" i="0" dirty="0"/>
              <a:t> </a:t>
            </a:r>
            <a:endParaRPr lang="en-US" i="0" dirty="0"/>
          </a:p>
          <a:p>
            <a:r>
              <a:rPr lang="en-US" b="1" i="0" dirty="0" err="1" smtClean="0">
                <a:solidFill>
                  <a:srgbClr val="FFFF00"/>
                </a:solidFill>
              </a:rPr>
              <a:t>Bakterijske</a:t>
            </a:r>
            <a:r>
              <a:rPr lang="en-US" b="1" i="0" dirty="0" smtClean="0">
                <a:solidFill>
                  <a:srgbClr val="FFFF00"/>
                </a:solidFill>
              </a:rPr>
              <a:t> </a:t>
            </a:r>
            <a:r>
              <a:rPr lang="en-US" b="1" i="0" dirty="0" err="1">
                <a:solidFill>
                  <a:srgbClr val="FFFF00"/>
                </a:solidFill>
              </a:rPr>
              <a:t>neuroinfekcije</a:t>
            </a:r>
            <a:endParaRPr lang="en-US" i="0" dirty="0">
              <a:solidFill>
                <a:srgbClr val="FFFF00"/>
              </a:solidFill>
            </a:endParaRPr>
          </a:p>
          <a:p>
            <a:r>
              <a:rPr lang="en-US" b="1" i="0" dirty="0"/>
              <a:t> </a:t>
            </a:r>
            <a:endParaRPr lang="en-US" i="0" dirty="0"/>
          </a:p>
          <a:p>
            <a:r>
              <a:rPr lang="en-US" b="1" i="0" dirty="0" err="1">
                <a:solidFill>
                  <a:srgbClr val="FFFF99"/>
                </a:solidFill>
              </a:rPr>
              <a:t>Etiologija</a:t>
            </a:r>
            <a:endParaRPr lang="en-US" i="0" dirty="0">
              <a:solidFill>
                <a:srgbClr val="FFFF99"/>
              </a:solidFill>
            </a:endParaRPr>
          </a:p>
          <a:p>
            <a:r>
              <a:rPr lang="en-US" b="1" i="0" dirty="0"/>
              <a:t> </a:t>
            </a:r>
            <a:endParaRPr lang="en-US" i="0" dirty="0"/>
          </a:p>
          <a:p>
            <a:pPr marL="285750" indent="-285750">
              <a:spcAft>
                <a:spcPts val="600"/>
              </a:spcAft>
              <a:buClr>
                <a:srgbClr val="FFFF00"/>
              </a:buClr>
              <a:buSzPct val="170000"/>
              <a:buFont typeface="Arial" panose="020B0604020202020204" pitchFamily="34" charset="0"/>
              <a:buChar char="•"/>
            </a:pPr>
            <a:r>
              <a:rPr lang="en-US" i="0" dirty="0" smtClean="0"/>
              <a:t>S</a:t>
            </a:r>
            <a:r>
              <a:rPr lang="en-US" i="0" dirty="0"/>
              <a:t>. </a:t>
            </a:r>
            <a:r>
              <a:rPr lang="en-US" i="0" dirty="0" err="1" smtClean="0"/>
              <a:t>Pneumoniae</a:t>
            </a:r>
            <a:r>
              <a:rPr lang="x-none" i="0" dirty="0" smtClean="0"/>
              <a:t>,</a:t>
            </a:r>
            <a:endParaRPr lang="en-US" i="0" dirty="0"/>
          </a:p>
          <a:p>
            <a:pPr marL="285750" indent="-285750">
              <a:spcAft>
                <a:spcPts val="600"/>
              </a:spcAft>
              <a:buClr>
                <a:srgbClr val="FFFF00"/>
              </a:buClr>
              <a:buSzPct val="170000"/>
              <a:buFont typeface="Arial" panose="020B0604020202020204" pitchFamily="34" charset="0"/>
              <a:buChar char="•"/>
            </a:pPr>
            <a:r>
              <a:rPr lang="en-US" i="0" dirty="0" err="1" smtClean="0"/>
              <a:t>Listeria</a:t>
            </a:r>
            <a:r>
              <a:rPr lang="en-US" i="0" dirty="0" smtClean="0"/>
              <a:t> </a:t>
            </a:r>
            <a:r>
              <a:rPr lang="en-US" i="0" dirty="0" err="1" smtClean="0"/>
              <a:t>monocytogenes</a:t>
            </a:r>
            <a:r>
              <a:rPr lang="x-none" i="0" dirty="0" smtClean="0"/>
              <a:t>,</a:t>
            </a:r>
            <a:endParaRPr lang="en-US" i="0" dirty="0"/>
          </a:p>
          <a:p>
            <a:pPr marL="285750" indent="-285750">
              <a:spcAft>
                <a:spcPts val="600"/>
              </a:spcAft>
              <a:buClr>
                <a:srgbClr val="FFFF00"/>
              </a:buClr>
              <a:buSzPct val="170000"/>
              <a:buFont typeface="Arial" panose="020B0604020202020204" pitchFamily="34" charset="0"/>
              <a:buChar char="•"/>
            </a:pPr>
            <a:r>
              <a:rPr lang="en-US" i="0" dirty="0" smtClean="0"/>
              <a:t>Gram </a:t>
            </a:r>
            <a:r>
              <a:rPr lang="en-US" i="0" dirty="0"/>
              <a:t>(-) </a:t>
            </a:r>
            <a:r>
              <a:rPr lang="en-US" i="0" dirty="0" err="1"/>
              <a:t>enterične</a:t>
            </a:r>
            <a:r>
              <a:rPr lang="en-US" i="0" dirty="0"/>
              <a:t> </a:t>
            </a:r>
            <a:r>
              <a:rPr lang="en-US" i="0" dirty="0" err="1" smtClean="0"/>
              <a:t>bakterije</a:t>
            </a:r>
            <a:r>
              <a:rPr lang="x-none" i="0" dirty="0" smtClean="0"/>
              <a:t>,</a:t>
            </a:r>
            <a:endParaRPr lang="en-US" i="0" dirty="0"/>
          </a:p>
          <a:p>
            <a:pPr marL="285750" indent="-285750">
              <a:spcAft>
                <a:spcPts val="600"/>
              </a:spcAft>
              <a:buClr>
                <a:srgbClr val="FFFF00"/>
              </a:buClr>
              <a:buSzPct val="170000"/>
              <a:buFont typeface="Arial" panose="020B0604020202020204" pitchFamily="34" charset="0"/>
              <a:buChar char="•"/>
            </a:pPr>
            <a:r>
              <a:rPr lang="en-US" i="0" dirty="0" smtClean="0"/>
              <a:t>S</a:t>
            </a:r>
            <a:r>
              <a:rPr lang="en-US" i="0" dirty="0"/>
              <a:t>. </a:t>
            </a:r>
            <a:r>
              <a:rPr lang="x-none" i="0" dirty="0" err="1" smtClean="0"/>
              <a:t>a</a:t>
            </a:r>
            <a:r>
              <a:rPr lang="en-US" i="0" dirty="0" err="1" smtClean="0"/>
              <a:t>galactie</a:t>
            </a:r>
            <a:r>
              <a:rPr lang="x-none" i="0" dirty="0" smtClean="0"/>
              <a:t>.</a:t>
            </a:r>
            <a:endParaRPr lang="en-US" i="0" dirty="0"/>
          </a:p>
          <a:p>
            <a:r>
              <a:rPr lang="en-US" i="0" dirty="0"/>
              <a:t> </a:t>
            </a:r>
          </a:p>
          <a:p>
            <a:r>
              <a:rPr lang="en-US" b="1" i="0" dirty="0" err="1">
                <a:solidFill>
                  <a:srgbClr val="FFFF99"/>
                </a:solidFill>
              </a:rPr>
              <a:t>Kliničke</a:t>
            </a:r>
            <a:r>
              <a:rPr lang="en-US" b="1" i="0" dirty="0">
                <a:solidFill>
                  <a:srgbClr val="FFFF99"/>
                </a:solidFill>
              </a:rPr>
              <a:t> </a:t>
            </a:r>
            <a:r>
              <a:rPr lang="en-US" b="1" i="0" dirty="0" err="1">
                <a:solidFill>
                  <a:srgbClr val="FFFF99"/>
                </a:solidFill>
              </a:rPr>
              <a:t>manifestacije</a:t>
            </a:r>
            <a:endParaRPr lang="en-US" i="0" dirty="0">
              <a:solidFill>
                <a:srgbClr val="FFFF99"/>
              </a:solidFill>
            </a:endParaRPr>
          </a:p>
          <a:p>
            <a:r>
              <a:rPr lang="en-US" b="1" i="0" dirty="0"/>
              <a:t> </a:t>
            </a:r>
            <a:endParaRPr lang="en-US" i="0" dirty="0"/>
          </a:p>
          <a:p>
            <a:pPr marL="285750" lvl="0" indent="-285750">
              <a:spcAft>
                <a:spcPts val="600"/>
              </a:spcAft>
              <a:buClr>
                <a:srgbClr val="FFFF00"/>
              </a:buClr>
              <a:buSzPct val="170000"/>
              <a:buFont typeface="Arial" panose="020B0604020202020204" pitchFamily="34" charset="0"/>
              <a:buChar char="•"/>
            </a:pPr>
            <a:r>
              <a:rPr lang="en-US" i="0" dirty="0" err="1"/>
              <a:t>Povišena</a:t>
            </a:r>
            <a:r>
              <a:rPr lang="en-US" i="0" dirty="0"/>
              <a:t> temperature (</a:t>
            </a:r>
            <a:r>
              <a:rPr lang="en-US" i="0" dirty="0" err="1"/>
              <a:t>često</a:t>
            </a:r>
            <a:r>
              <a:rPr lang="en-US" i="0" dirty="0"/>
              <a:t> </a:t>
            </a:r>
            <a:r>
              <a:rPr lang="en-US" i="0" dirty="0" err="1"/>
              <a:t>izostaje</a:t>
            </a:r>
            <a:r>
              <a:rPr lang="en-US" i="0" dirty="0" smtClean="0"/>
              <a:t>)</a:t>
            </a:r>
            <a:r>
              <a:rPr lang="x-none" i="0" dirty="0" smtClean="0"/>
              <a:t>,</a:t>
            </a:r>
            <a:endParaRPr lang="en-US" i="0" dirty="0"/>
          </a:p>
          <a:p>
            <a:pPr marL="285750" lvl="0" indent="-285750">
              <a:spcAft>
                <a:spcPts val="600"/>
              </a:spcAft>
              <a:buClr>
                <a:srgbClr val="FFFF00"/>
              </a:buClr>
              <a:buSzPct val="170000"/>
              <a:buFont typeface="Arial" panose="020B0604020202020204" pitchFamily="34" charset="0"/>
              <a:buChar char="•"/>
            </a:pPr>
            <a:r>
              <a:rPr lang="en-US" i="0" dirty="0" err="1"/>
              <a:t>Konfuzija</a:t>
            </a:r>
            <a:r>
              <a:rPr lang="en-US" i="0" dirty="0"/>
              <a:t> </a:t>
            </a:r>
            <a:r>
              <a:rPr lang="x-none" i="0" dirty="0" smtClean="0"/>
              <a:t>i</a:t>
            </a:r>
            <a:r>
              <a:rPr lang="en-US" i="0" dirty="0" smtClean="0"/>
              <a:t> </a:t>
            </a:r>
            <a:r>
              <a:rPr lang="en-US" i="0" dirty="0" err="1"/>
              <a:t>psihički</a:t>
            </a:r>
            <a:r>
              <a:rPr lang="en-US" i="0" dirty="0"/>
              <a:t> </a:t>
            </a:r>
            <a:r>
              <a:rPr lang="en-US" i="0" dirty="0" err="1"/>
              <a:t>poremećaji</a:t>
            </a:r>
            <a:r>
              <a:rPr lang="en-US" i="0" dirty="0"/>
              <a:t> (</a:t>
            </a:r>
            <a:r>
              <a:rPr lang="en-US" i="0" dirty="0" err="1"/>
              <a:t>rano</a:t>
            </a:r>
            <a:r>
              <a:rPr lang="en-US" i="0" dirty="0"/>
              <a:t> se </a:t>
            </a:r>
            <a:r>
              <a:rPr lang="en-US" i="0" dirty="0" err="1"/>
              <a:t>razvijaju</a:t>
            </a:r>
            <a:r>
              <a:rPr lang="en-US" i="0" dirty="0" smtClean="0"/>
              <a:t>)</a:t>
            </a:r>
            <a:r>
              <a:rPr lang="x-none" i="0" dirty="0" smtClean="0"/>
              <a:t>,</a:t>
            </a:r>
            <a:endParaRPr lang="en-US" i="0" dirty="0"/>
          </a:p>
          <a:p>
            <a:pPr marL="285750" lvl="0" indent="-285750">
              <a:spcAft>
                <a:spcPts val="600"/>
              </a:spcAft>
              <a:buClr>
                <a:srgbClr val="FFFF00"/>
              </a:buClr>
              <a:buSzPct val="170000"/>
              <a:buFont typeface="Arial" panose="020B0604020202020204" pitchFamily="34" charset="0"/>
              <a:buChar char="•"/>
            </a:pPr>
            <a:r>
              <a:rPr lang="en-US" i="0" dirty="0"/>
              <a:t>“</a:t>
            </a:r>
            <a:r>
              <a:rPr lang="en-US" i="0" dirty="0" err="1"/>
              <a:t>Ukočenost</a:t>
            </a:r>
            <a:r>
              <a:rPr lang="en-US" i="0" dirty="0"/>
              <a:t> </a:t>
            </a:r>
            <a:r>
              <a:rPr lang="en-US" i="0" dirty="0" err="1"/>
              <a:t>vrata</a:t>
            </a:r>
            <a:r>
              <a:rPr lang="en-US" i="0" dirty="0"/>
              <a:t>” </a:t>
            </a:r>
            <a:r>
              <a:rPr lang="en-US" i="0" dirty="0" err="1"/>
              <a:t>često</a:t>
            </a:r>
            <a:r>
              <a:rPr lang="en-US" i="0" dirty="0"/>
              <a:t> se </a:t>
            </a:r>
            <a:r>
              <a:rPr lang="en-US" i="0" dirty="0" err="1"/>
              <a:t>pripisuje</a:t>
            </a:r>
            <a:r>
              <a:rPr lang="en-US" i="0" dirty="0"/>
              <a:t> </a:t>
            </a:r>
            <a:r>
              <a:rPr lang="en-US" i="0" dirty="0" err="1"/>
              <a:t>cervikalnoj</a:t>
            </a:r>
            <a:r>
              <a:rPr lang="en-US" i="0" dirty="0"/>
              <a:t> </a:t>
            </a:r>
            <a:r>
              <a:rPr lang="en-US" i="0" dirty="0" err="1" smtClean="0"/>
              <a:t>spondilozi</a:t>
            </a:r>
            <a:r>
              <a:rPr lang="x-none" i="0" dirty="0" smtClean="0"/>
              <a:t>.</a:t>
            </a:r>
            <a:endParaRPr lang="en-US" i="0" dirty="0"/>
          </a:p>
        </p:txBody>
      </p:sp>
      <p:sp>
        <p:nvSpPr>
          <p:cNvPr id="5" name="Slide Number Placeholder 1"/>
          <p:cNvSpPr txBox="1">
            <a:spLocks/>
          </p:cNvSpPr>
          <p:nvPr/>
        </p:nvSpPr>
        <p:spPr>
          <a:xfrm>
            <a:off x="8460432" y="6492671"/>
            <a:ext cx="683568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i="1" kern="1200">
                <a:solidFill>
                  <a:schemeClr val="tx1"/>
                </a:solidFill>
                <a:latin typeface="Tahoma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i="1" kern="1200">
                <a:solidFill>
                  <a:schemeClr val="tx1"/>
                </a:solidFill>
                <a:latin typeface="Tahoma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i="1" kern="1200">
                <a:solidFill>
                  <a:schemeClr val="tx1"/>
                </a:solidFill>
                <a:latin typeface="Tahoma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i="1" kern="1200">
                <a:solidFill>
                  <a:schemeClr val="tx1"/>
                </a:solidFill>
                <a:latin typeface="Tahoma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i="1" kern="1200">
                <a:solidFill>
                  <a:schemeClr val="tx1"/>
                </a:solidFill>
                <a:latin typeface="Tahoma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i="1" kern="1200">
                <a:solidFill>
                  <a:schemeClr val="tx1"/>
                </a:solidFill>
                <a:latin typeface="Tahoma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i="1" kern="1200">
                <a:solidFill>
                  <a:schemeClr val="tx1"/>
                </a:solidFill>
                <a:latin typeface="Tahoma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i="1" kern="1200">
                <a:solidFill>
                  <a:schemeClr val="tx1"/>
                </a:solidFill>
                <a:latin typeface="Tahoma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i="1" kern="1200">
                <a:solidFill>
                  <a:schemeClr val="tx1"/>
                </a:solidFill>
                <a:latin typeface="Tahoma" charset="0"/>
                <a:ea typeface="+mn-ea"/>
                <a:cs typeface="+mn-cs"/>
              </a:defRPr>
            </a:lvl9pPr>
          </a:lstStyle>
          <a:p>
            <a:fld id="{8B473825-BB98-46D3-A343-54F2F9FF794F}" type="slidenum">
              <a:rPr lang="en-US" sz="1600" i="0" smtClean="0">
                <a:latin typeface="Calibri" pitchFamily="34" charset="0"/>
                <a:cs typeface="Calibri" pitchFamily="34" charset="0"/>
              </a:rPr>
              <a:pPr/>
              <a:t>31</a:t>
            </a:fld>
            <a:r>
              <a:rPr lang="en-US" sz="1600" i="0" dirty="0" smtClean="0">
                <a:latin typeface="Calibri" pitchFamily="34" charset="0"/>
                <a:cs typeface="Calibri" pitchFamily="34" charset="0"/>
              </a:rPr>
              <a:t>/</a:t>
            </a:r>
            <a:r>
              <a:rPr lang="x-none" sz="1600" i="0" dirty="0" smtClean="0">
                <a:latin typeface="Calibri" pitchFamily="34" charset="0"/>
                <a:cs typeface="Calibri" pitchFamily="34" charset="0"/>
              </a:rPr>
              <a:t>35</a:t>
            </a:r>
            <a:endParaRPr lang="en-US" sz="1600" i="0" dirty="0"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8692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063995" y="476672"/>
            <a:ext cx="7704856" cy="64479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b="1" i="0" dirty="0" err="1">
                <a:solidFill>
                  <a:srgbClr val="FFFF00"/>
                </a:solidFill>
              </a:rPr>
              <a:t>Virusne</a:t>
            </a:r>
            <a:r>
              <a:rPr lang="en-US" b="1" i="0" dirty="0">
                <a:solidFill>
                  <a:srgbClr val="FFFF00"/>
                </a:solidFill>
              </a:rPr>
              <a:t> </a:t>
            </a:r>
            <a:r>
              <a:rPr lang="en-US" b="1" i="0" dirty="0" err="1">
                <a:solidFill>
                  <a:srgbClr val="FFFF00"/>
                </a:solidFill>
              </a:rPr>
              <a:t>neuroinfekcije</a:t>
            </a:r>
            <a:endParaRPr lang="en-US" i="0" dirty="0">
              <a:solidFill>
                <a:srgbClr val="FFFF00"/>
              </a:solidFill>
            </a:endParaRPr>
          </a:p>
          <a:p>
            <a:pPr>
              <a:lnSpc>
                <a:spcPct val="150000"/>
              </a:lnSpc>
            </a:pPr>
            <a:r>
              <a:rPr lang="en-US" i="0" dirty="0"/>
              <a:t> </a:t>
            </a:r>
          </a:p>
          <a:p>
            <a:pPr>
              <a:lnSpc>
                <a:spcPct val="150000"/>
              </a:lnSpc>
              <a:spcAft>
                <a:spcPts val="1200"/>
              </a:spcAft>
            </a:pPr>
            <a:r>
              <a:rPr lang="en-US" b="1" i="0" dirty="0"/>
              <a:t> </a:t>
            </a:r>
            <a:r>
              <a:rPr lang="en-US" b="1" i="0" dirty="0" smtClean="0">
                <a:solidFill>
                  <a:srgbClr val="FFFF99"/>
                </a:solidFill>
              </a:rPr>
              <a:t>West-Nil</a:t>
            </a:r>
            <a:r>
              <a:rPr lang="x-none" b="1" i="0" dirty="0" smtClean="0">
                <a:solidFill>
                  <a:srgbClr val="FFFF99"/>
                </a:solidFill>
              </a:rPr>
              <a:t>e</a:t>
            </a:r>
            <a:r>
              <a:rPr lang="en-US" b="1" i="0" dirty="0" smtClean="0">
                <a:solidFill>
                  <a:srgbClr val="FFFF99"/>
                </a:solidFill>
              </a:rPr>
              <a:t> </a:t>
            </a:r>
            <a:r>
              <a:rPr lang="en-US" b="1" i="0" dirty="0">
                <a:solidFill>
                  <a:srgbClr val="FFFF99"/>
                </a:solidFill>
              </a:rPr>
              <a:t>virus</a:t>
            </a:r>
            <a:endParaRPr lang="en-US" i="0" dirty="0">
              <a:solidFill>
                <a:srgbClr val="FFFF99"/>
              </a:solidFill>
            </a:endParaRPr>
          </a:p>
          <a:p>
            <a:pPr marL="285750" indent="-285750">
              <a:lnSpc>
                <a:spcPct val="150000"/>
              </a:lnSpc>
              <a:buClr>
                <a:srgbClr val="FFFF00"/>
              </a:buClr>
              <a:buSzPct val="170000"/>
              <a:buFont typeface="Arial" panose="020B0604020202020204" pitchFamily="34" charset="0"/>
              <a:buChar char="•"/>
            </a:pPr>
            <a:r>
              <a:rPr lang="en-US" i="0" dirty="0" err="1" smtClean="0"/>
              <a:t>Najteže</a:t>
            </a:r>
            <a:r>
              <a:rPr lang="en-US" i="0" dirty="0" smtClean="0"/>
              <a:t> </a:t>
            </a:r>
            <a:r>
              <a:rPr lang="en-US" i="0" dirty="0" err="1"/>
              <a:t>forme</a:t>
            </a:r>
            <a:r>
              <a:rPr lang="en-US" i="0" dirty="0"/>
              <a:t> </a:t>
            </a:r>
            <a:r>
              <a:rPr lang="en-US" i="0" dirty="0" err="1"/>
              <a:t>bolesti</a:t>
            </a:r>
            <a:r>
              <a:rPr lang="en-US" i="0" dirty="0"/>
              <a:t> </a:t>
            </a:r>
            <a:r>
              <a:rPr lang="en-US" i="0" dirty="0" err="1"/>
              <a:t>sa</a:t>
            </a:r>
            <a:r>
              <a:rPr lang="en-US" i="0" dirty="0"/>
              <a:t> </a:t>
            </a:r>
            <a:r>
              <a:rPr lang="en-US" i="0" dirty="0" err="1"/>
              <a:t>encefalitičnom</a:t>
            </a:r>
            <a:r>
              <a:rPr lang="en-US" i="0" dirty="0"/>
              <a:t> </a:t>
            </a:r>
            <a:r>
              <a:rPr lang="en-US" i="0" dirty="0" err="1"/>
              <a:t>slikom</a:t>
            </a:r>
            <a:r>
              <a:rPr lang="en-US" i="0" dirty="0"/>
              <a:t> </a:t>
            </a:r>
            <a:r>
              <a:rPr lang="en-US" i="0" dirty="0" err="1"/>
              <a:t>zabeležene</a:t>
            </a:r>
            <a:r>
              <a:rPr lang="en-US" i="0" dirty="0"/>
              <a:t> </a:t>
            </a:r>
            <a:r>
              <a:rPr lang="en-US" i="0" dirty="0" err="1"/>
              <a:t>su</a:t>
            </a:r>
            <a:r>
              <a:rPr lang="en-US" i="0" dirty="0"/>
              <a:t> </a:t>
            </a:r>
            <a:r>
              <a:rPr lang="en-US" i="0" dirty="0" err="1"/>
              <a:t>kod</a:t>
            </a:r>
            <a:r>
              <a:rPr lang="en-US" i="0" dirty="0"/>
              <a:t> </a:t>
            </a:r>
            <a:r>
              <a:rPr lang="en-US" i="0" dirty="0" err="1"/>
              <a:t>osoba</a:t>
            </a:r>
            <a:r>
              <a:rPr lang="en-US" i="0" dirty="0"/>
              <a:t> </a:t>
            </a:r>
            <a:r>
              <a:rPr lang="en-US" i="0" dirty="0" err="1"/>
              <a:t>starijih</a:t>
            </a:r>
            <a:r>
              <a:rPr lang="en-US" i="0" dirty="0"/>
              <a:t> od 65 </a:t>
            </a:r>
            <a:r>
              <a:rPr lang="en-US" i="0" dirty="0" err="1" smtClean="0"/>
              <a:t>godina</a:t>
            </a:r>
            <a:r>
              <a:rPr lang="x-none" i="0" dirty="0" smtClean="0"/>
              <a:t>.</a:t>
            </a:r>
            <a:endParaRPr lang="en-US" i="0" dirty="0"/>
          </a:p>
          <a:p>
            <a:pPr marL="542925" indent="-277813"/>
            <a:r>
              <a:rPr lang="en-US" sz="1500" i="0" dirty="0" smtClean="0">
                <a:solidFill>
                  <a:srgbClr val="92D050"/>
                </a:solidFill>
              </a:rPr>
              <a:t>(</a:t>
            </a:r>
            <a:r>
              <a:rPr lang="x-none" sz="1500" i="0" dirty="0" smtClean="0">
                <a:solidFill>
                  <a:srgbClr val="92D050"/>
                </a:solidFill>
              </a:rPr>
              <a:t>82. </a:t>
            </a:r>
            <a:r>
              <a:rPr lang="en-US" sz="1500" i="0" dirty="0" smtClean="0">
                <a:solidFill>
                  <a:srgbClr val="92D050"/>
                </a:solidFill>
              </a:rPr>
              <a:t>Nash </a:t>
            </a:r>
            <a:r>
              <a:rPr lang="en-US" sz="1500" i="0" dirty="0">
                <a:solidFill>
                  <a:srgbClr val="92D050"/>
                </a:solidFill>
              </a:rPr>
              <a:t>D, </a:t>
            </a:r>
            <a:r>
              <a:rPr lang="en-US" sz="1500" i="0" dirty="0" err="1">
                <a:solidFill>
                  <a:srgbClr val="92D050"/>
                </a:solidFill>
              </a:rPr>
              <a:t>Mostashari</a:t>
            </a:r>
            <a:r>
              <a:rPr lang="en-US" sz="1500" i="0" dirty="0">
                <a:solidFill>
                  <a:srgbClr val="92D050"/>
                </a:solidFill>
              </a:rPr>
              <a:t> F, Fine A. Outbreak of West </a:t>
            </a:r>
            <a:r>
              <a:rPr lang="en-US" sz="1500" i="0" dirty="0" smtClean="0">
                <a:solidFill>
                  <a:srgbClr val="92D050"/>
                </a:solidFill>
              </a:rPr>
              <a:t>Nile</a:t>
            </a:r>
            <a:r>
              <a:rPr lang="x-none" sz="1500" i="0" dirty="0" smtClean="0">
                <a:solidFill>
                  <a:srgbClr val="92D050"/>
                </a:solidFill>
              </a:rPr>
              <a:t> </a:t>
            </a:r>
            <a:r>
              <a:rPr lang="en-US" sz="1500" i="0" dirty="0" smtClean="0">
                <a:solidFill>
                  <a:srgbClr val="92D050"/>
                </a:solidFill>
              </a:rPr>
              <a:t>virus </a:t>
            </a:r>
            <a:r>
              <a:rPr lang="en-US" sz="1500" i="0" dirty="0">
                <a:solidFill>
                  <a:srgbClr val="92D050"/>
                </a:solidFill>
              </a:rPr>
              <a:t>infection in the New York City Area in 1999. N </a:t>
            </a:r>
            <a:r>
              <a:rPr lang="en-US" sz="1500" i="0" dirty="0" err="1">
                <a:solidFill>
                  <a:srgbClr val="92D050"/>
                </a:solidFill>
              </a:rPr>
              <a:t>Engl</a:t>
            </a:r>
            <a:r>
              <a:rPr lang="en-US" sz="1500" i="0" dirty="0">
                <a:solidFill>
                  <a:srgbClr val="92D050"/>
                </a:solidFill>
              </a:rPr>
              <a:t> J Med 2001; 344:1807-14.</a:t>
            </a:r>
          </a:p>
          <a:p>
            <a:pPr marL="542925" indent="-277813"/>
            <a:r>
              <a:rPr lang="x-none" sz="1500" i="0" dirty="0" smtClean="0">
                <a:solidFill>
                  <a:srgbClr val="92D050"/>
                </a:solidFill>
              </a:rPr>
              <a:t> 83. </a:t>
            </a:r>
            <a:r>
              <a:rPr lang="en-US" sz="1500" i="0" dirty="0" err="1" smtClean="0">
                <a:solidFill>
                  <a:srgbClr val="92D050"/>
                </a:solidFill>
              </a:rPr>
              <a:t>PopoviC</a:t>
            </a:r>
            <a:r>
              <a:rPr lang="en-US" sz="1500" i="0" dirty="0" smtClean="0">
                <a:solidFill>
                  <a:srgbClr val="92D050"/>
                </a:solidFill>
              </a:rPr>
              <a:t> </a:t>
            </a:r>
            <a:r>
              <a:rPr lang="en-US" sz="1500" i="0" dirty="0">
                <a:solidFill>
                  <a:srgbClr val="92D050"/>
                </a:solidFill>
              </a:rPr>
              <a:t>N., Milosevic B., </a:t>
            </a:r>
            <a:r>
              <a:rPr lang="en-US" sz="1500" i="0" dirty="0" err="1">
                <a:solidFill>
                  <a:srgbClr val="92D050"/>
                </a:solidFill>
              </a:rPr>
              <a:t>Urosevic</a:t>
            </a:r>
            <a:r>
              <a:rPr lang="en-US" sz="1500" i="0" dirty="0">
                <a:solidFill>
                  <a:srgbClr val="92D050"/>
                </a:solidFill>
              </a:rPr>
              <a:t> A., et al. Outbreak of West Nile virus infection among humans in Serbia, Au­ gust to October 2012. Euro </a:t>
            </a:r>
            <a:r>
              <a:rPr lang="en-US" sz="1500" i="0" dirty="0" err="1">
                <a:solidFill>
                  <a:srgbClr val="92D050"/>
                </a:solidFill>
              </a:rPr>
              <a:t>Surveill</a:t>
            </a:r>
            <a:r>
              <a:rPr lang="en-US" sz="1500" i="0" dirty="0">
                <a:solidFill>
                  <a:srgbClr val="92D050"/>
                </a:solidFill>
              </a:rPr>
              <a:t> 2013:18(43). </a:t>
            </a:r>
            <a:r>
              <a:rPr lang="en-US" sz="1500" i="0" dirty="0" err="1">
                <a:solidFill>
                  <a:srgbClr val="92D050"/>
                </a:solidFill>
              </a:rPr>
              <a:t>pii</a:t>
            </a:r>
            <a:r>
              <a:rPr lang="en-US" sz="1500" i="0" dirty="0">
                <a:solidFill>
                  <a:srgbClr val="92D050"/>
                </a:solidFill>
              </a:rPr>
              <a:t>: 20613.</a:t>
            </a:r>
          </a:p>
          <a:p>
            <a:pPr marL="542925" indent="-277813"/>
            <a:r>
              <a:rPr lang="x-none" sz="1500" i="0" dirty="0" smtClean="0">
                <a:solidFill>
                  <a:srgbClr val="92D050"/>
                </a:solidFill>
              </a:rPr>
              <a:t> 84. </a:t>
            </a:r>
            <a:r>
              <a:rPr lang="en-US" sz="1500" i="0" dirty="0" smtClean="0">
                <a:solidFill>
                  <a:srgbClr val="92D050"/>
                </a:solidFill>
              </a:rPr>
              <a:t>Watson </a:t>
            </a:r>
            <a:r>
              <a:rPr lang="en-US" sz="1500" i="0" dirty="0">
                <a:solidFill>
                  <a:srgbClr val="92D050"/>
                </a:solidFill>
              </a:rPr>
              <a:t>JT, </a:t>
            </a:r>
            <a:r>
              <a:rPr lang="en-US" sz="1500" i="0" dirty="0" err="1">
                <a:solidFill>
                  <a:srgbClr val="92D050"/>
                </a:solidFill>
              </a:rPr>
              <a:t>Pertel</a:t>
            </a:r>
            <a:r>
              <a:rPr lang="en-US" sz="1500" i="0" dirty="0">
                <a:solidFill>
                  <a:srgbClr val="92D050"/>
                </a:solidFill>
              </a:rPr>
              <a:t> PE, Jones RC, et al. Clinical </a:t>
            </a:r>
            <a:r>
              <a:rPr lang="en-US" sz="1500" i="0" dirty="0" err="1">
                <a:solidFill>
                  <a:srgbClr val="92D050"/>
                </a:solidFill>
              </a:rPr>
              <a:t>characte</a:t>
            </a:r>
            <a:r>
              <a:rPr lang="en-US" sz="1500" i="0" dirty="0">
                <a:solidFill>
                  <a:srgbClr val="92D050"/>
                </a:solidFill>
              </a:rPr>
              <a:t>­ </a:t>
            </a:r>
            <a:r>
              <a:rPr lang="en-US" sz="1500" i="0" dirty="0" err="1">
                <a:solidFill>
                  <a:srgbClr val="92D050"/>
                </a:solidFill>
              </a:rPr>
              <a:t>ristics</a:t>
            </a:r>
            <a:r>
              <a:rPr lang="en-US" sz="1500" i="0" dirty="0">
                <a:solidFill>
                  <a:srgbClr val="92D050"/>
                </a:solidFill>
              </a:rPr>
              <a:t> and functional outcomes of West Nile fever. Ann Intern Med 2004;  141:360-5.</a:t>
            </a:r>
          </a:p>
          <a:p>
            <a:pPr marL="542925" indent="-277813"/>
            <a:r>
              <a:rPr lang="x-none" sz="1500" i="0" dirty="0" smtClean="0">
                <a:solidFill>
                  <a:srgbClr val="92D050"/>
                </a:solidFill>
              </a:rPr>
              <a:t>85. </a:t>
            </a:r>
            <a:r>
              <a:rPr lang="en-US" sz="1500" i="0" dirty="0" err="1" smtClean="0">
                <a:solidFill>
                  <a:srgbClr val="92D050"/>
                </a:solidFill>
              </a:rPr>
              <a:t>Pradier</a:t>
            </a:r>
            <a:r>
              <a:rPr lang="en-US" sz="1500" i="0" dirty="0" smtClean="0">
                <a:solidFill>
                  <a:srgbClr val="92D050"/>
                </a:solidFill>
              </a:rPr>
              <a:t> </a:t>
            </a:r>
            <a:r>
              <a:rPr lang="en-US" sz="1500" i="0" dirty="0">
                <a:solidFill>
                  <a:srgbClr val="92D050"/>
                </a:solidFill>
              </a:rPr>
              <a:t>S, </a:t>
            </a:r>
            <a:r>
              <a:rPr lang="en-US" sz="1500" i="0" dirty="0" err="1">
                <a:solidFill>
                  <a:srgbClr val="92D050"/>
                </a:solidFill>
              </a:rPr>
              <a:t>Lecollinet</a:t>
            </a:r>
            <a:r>
              <a:rPr lang="en-US" sz="1500" i="0" dirty="0">
                <a:solidFill>
                  <a:srgbClr val="92D050"/>
                </a:solidFill>
              </a:rPr>
              <a:t> S, </a:t>
            </a:r>
            <a:r>
              <a:rPr lang="en-US" sz="1500" i="0" dirty="0" err="1">
                <a:solidFill>
                  <a:srgbClr val="92D050"/>
                </a:solidFill>
              </a:rPr>
              <a:t>Leblond</a:t>
            </a:r>
            <a:r>
              <a:rPr lang="en-US" sz="1500" i="0" dirty="0">
                <a:solidFill>
                  <a:srgbClr val="92D050"/>
                </a:solidFill>
              </a:rPr>
              <a:t> A. West Nile virus </a:t>
            </a:r>
            <a:r>
              <a:rPr lang="en-US" sz="1500" i="0" dirty="0" err="1">
                <a:solidFill>
                  <a:srgbClr val="92D050"/>
                </a:solidFill>
              </a:rPr>
              <a:t>epi</a:t>
            </a:r>
            <a:r>
              <a:rPr lang="en-US" sz="1500" i="0" dirty="0">
                <a:solidFill>
                  <a:srgbClr val="92D050"/>
                </a:solidFill>
              </a:rPr>
              <a:t>­ </a:t>
            </a:r>
            <a:r>
              <a:rPr lang="en-US" sz="1500" i="0" dirty="0" err="1">
                <a:solidFill>
                  <a:srgbClr val="92D050"/>
                </a:solidFill>
              </a:rPr>
              <a:t>demiology</a:t>
            </a:r>
            <a:r>
              <a:rPr lang="en-US" sz="1500" i="0" dirty="0">
                <a:solidFill>
                  <a:srgbClr val="92D050"/>
                </a:solidFill>
              </a:rPr>
              <a:t> and factors triggering change in its </a:t>
            </a:r>
            <a:r>
              <a:rPr lang="en-US" sz="1500" i="0" dirty="0" err="1">
                <a:solidFill>
                  <a:srgbClr val="92D050"/>
                </a:solidFill>
              </a:rPr>
              <a:t>distributi</a:t>
            </a:r>
            <a:r>
              <a:rPr lang="en-US" sz="1500" i="0" dirty="0" smtClean="0">
                <a:solidFill>
                  <a:srgbClr val="92D050"/>
                </a:solidFill>
              </a:rPr>
              <a:t>­</a:t>
            </a:r>
            <a:r>
              <a:rPr lang="x-none" sz="1500" i="0" dirty="0" smtClean="0">
                <a:solidFill>
                  <a:srgbClr val="92D050"/>
                </a:solidFill>
              </a:rPr>
              <a:t> </a:t>
            </a:r>
            <a:r>
              <a:rPr lang="en-US" sz="1500" i="0" dirty="0" smtClean="0">
                <a:solidFill>
                  <a:srgbClr val="92D050"/>
                </a:solidFill>
              </a:rPr>
              <a:t>on </a:t>
            </a:r>
            <a:r>
              <a:rPr lang="en-US" sz="1500" i="0" dirty="0">
                <a:solidFill>
                  <a:srgbClr val="92D050"/>
                </a:solidFill>
              </a:rPr>
              <a:t>in Europe. Rev </a:t>
            </a:r>
            <a:r>
              <a:rPr lang="en-US" sz="1500" i="0" dirty="0" err="1">
                <a:solidFill>
                  <a:srgbClr val="92D050"/>
                </a:solidFill>
              </a:rPr>
              <a:t>Sci</a:t>
            </a:r>
            <a:r>
              <a:rPr lang="en-US" sz="1500" i="0" dirty="0">
                <a:solidFill>
                  <a:srgbClr val="92D050"/>
                </a:solidFill>
              </a:rPr>
              <a:t> Tech 2012; 31(3):829-44</a:t>
            </a:r>
            <a:r>
              <a:rPr lang="en-US" sz="1500" i="0" dirty="0" smtClean="0">
                <a:solidFill>
                  <a:srgbClr val="92D050"/>
                </a:solidFill>
              </a:rPr>
              <a:t>.)</a:t>
            </a:r>
            <a:endParaRPr lang="en-US" sz="1500" i="0" dirty="0">
              <a:solidFill>
                <a:srgbClr val="92D050"/>
              </a:solidFill>
            </a:endParaRPr>
          </a:p>
          <a:p>
            <a:pPr>
              <a:lnSpc>
                <a:spcPct val="150000"/>
              </a:lnSpc>
            </a:pPr>
            <a:r>
              <a:rPr lang="en-US" i="0" dirty="0"/>
              <a:t> </a:t>
            </a:r>
          </a:p>
          <a:p>
            <a:pPr>
              <a:lnSpc>
                <a:spcPct val="150000"/>
              </a:lnSpc>
              <a:spcAft>
                <a:spcPts val="1200"/>
              </a:spcAft>
            </a:pPr>
            <a:r>
              <a:rPr lang="en-US" b="1" i="0" dirty="0">
                <a:solidFill>
                  <a:srgbClr val="FFFF99"/>
                </a:solidFill>
              </a:rPr>
              <a:t>Tetanus </a:t>
            </a:r>
            <a:r>
              <a:rPr lang="x-none" b="1" i="0" dirty="0" smtClean="0">
                <a:solidFill>
                  <a:srgbClr val="FFFF99"/>
                </a:solidFill>
              </a:rPr>
              <a:t>i</a:t>
            </a:r>
            <a:r>
              <a:rPr lang="en-US" b="1" i="0" dirty="0" smtClean="0">
                <a:solidFill>
                  <a:srgbClr val="FFFF99"/>
                </a:solidFill>
              </a:rPr>
              <a:t> </a:t>
            </a:r>
            <a:r>
              <a:rPr lang="en-US" b="1" i="0" dirty="0" err="1" smtClean="0">
                <a:solidFill>
                  <a:srgbClr val="FFFF99"/>
                </a:solidFill>
              </a:rPr>
              <a:t>botulizam</a:t>
            </a:r>
            <a:r>
              <a:rPr lang="en-US" b="1" i="0" dirty="0"/>
              <a:t> </a:t>
            </a:r>
            <a:endParaRPr lang="en-US" i="0" dirty="0" smtClean="0"/>
          </a:p>
          <a:p>
            <a:pPr marL="285750" lvl="0" indent="-285750">
              <a:lnSpc>
                <a:spcPct val="150000"/>
              </a:lnSpc>
              <a:buClr>
                <a:srgbClr val="FFFF00"/>
              </a:buClr>
              <a:buSzPct val="170000"/>
              <a:buFont typeface="Arial" panose="020B0604020202020204" pitchFamily="34" charset="0"/>
              <a:buChar char="•"/>
            </a:pPr>
            <a:r>
              <a:rPr lang="en-US" i="0" dirty="0" smtClean="0"/>
              <a:t>Tetanus se </a:t>
            </a:r>
            <a:r>
              <a:rPr lang="en-US" i="0" dirty="0" err="1" smtClean="0"/>
              <a:t>paradigmatski</a:t>
            </a:r>
            <a:r>
              <a:rPr lang="en-US" i="0" dirty="0" smtClean="0"/>
              <a:t> </a:t>
            </a:r>
            <a:r>
              <a:rPr lang="en-US" i="0" dirty="0" err="1" smtClean="0"/>
              <a:t>vezuje</a:t>
            </a:r>
            <a:r>
              <a:rPr lang="en-US" i="0" dirty="0" smtClean="0"/>
              <a:t> </a:t>
            </a:r>
            <a:r>
              <a:rPr lang="en-US" i="0" dirty="0" err="1" smtClean="0"/>
              <a:t>za</a:t>
            </a:r>
            <a:r>
              <a:rPr lang="en-US" i="0" dirty="0" smtClean="0"/>
              <a:t> </a:t>
            </a:r>
            <a:r>
              <a:rPr lang="en-US" i="0" dirty="0" err="1" smtClean="0"/>
              <a:t>staru</a:t>
            </a:r>
            <a:r>
              <a:rPr lang="en-US" i="0" dirty="0" smtClean="0"/>
              <a:t> </a:t>
            </a:r>
            <a:r>
              <a:rPr lang="en-US" i="0" dirty="0" err="1" smtClean="0"/>
              <a:t>populaciju</a:t>
            </a:r>
            <a:r>
              <a:rPr lang="en-US" i="0" dirty="0" smtClean="0"/>
              <a:t> </a:t>
            </a:r>
            <a:r>
              <a:rPr lang="en-US" i="0" dirty="0" err="1" smtClean="0"/>
              <a:t>i</a:t>
            </a:r>
            <a:r>
              <a:rPr lang="en-US" i="0" dirty="0" smtClean="0"/>
              <a:t> </a:t>
            </a:r>
            <a:r>
              <a:rPr lang="en-US" i="0" dirty="0" err="1" smtClean="0"/>
              <a:t>izostanak</a:t>
            </a:r>
            <a:r>
              <a:rPr lang="en-US" i="0" dirty="0" smtClean="0"/>
              <a:t> </a:t>
            </a:r>
            <a:r>
              <a:rPr lang="en-US" i="0" dirty="0" err="1" smtClean="0"/>
              <a:t>vakcinacije</a:t>
            </a:r>
            <a:r>
              <a:rPr lang="x-none" i="0" dirty="0" smtClean="0"/>
              <a:t>.</a:t>
            </a:r>
            <a:endParaRPr lang="en-US" i="0" dirty="0"/>
          </a:p>
        </p:txBody>
      </p:sp>
      <p:sp>
        <p:nvSpPr>
          <p:cNvPr id="5" name="Slide Number Placeholder 1"/>
          <p:cNvSpPr txBox="1">
            <a:spLocks/>
          </p:cNvSpPr>
          <p:nvPr/>
        </p:nvSpPr>
        <p:spPr>
          <a:xfrm>
            <a:off x="8460432" y="6492671"/>
            <a:ext cx="683568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i="1" kern="1200">
                <a:solidFill>
                  <a:schemeClr val="tx1"/>
                </a:solidFill>
                <a:latin typeface="Tahoma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i="1" kern="1200">
                <a:solidFill>
                  <a:schemeClr val="tx1"/>
                </a:solidFill>
                <a:latin typeface="Tahoma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i="1" kern="1200">
                <a:solidFill>
                  <a:schemeClr val="tx1"/>
                </a:solidFill>
                <a:latin typeface="Tahoma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i="1" kern="1200">
                <a:solidFill>
                  <a:schemeClr val="tx1"/>
                </a:solidFill>
                <a:latin typeface="Tahoma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i="1" kern="1200">
                <a:solidFill>
                  <a:schemeClr val="tx1"/>
                </a:solidFill>
                <a:latin typeface="Tahoma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i="1" kern="1200">
                <a:solidFill>
                  <a:schemeClr val="tx1"/>
                </a:solidFill>
                <a:latin typeface="Tahoma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i="1" kern="1200">
                <a:solidFill>
                  <a:schemeClr val="tx1"/>
                </a:solidFill>
                <a:latin typeface="Tahoma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i="1" kern="1200">
                <a:solidFill>
                  <a:schemeClr val="tx1"/>
                </a:solidFill>
                <a:latin typeface="Tahoma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i="1" kern="1200">
                <a:solidFill>
                  <a:schemeClr val="tx1"/>
                </a:solidFill>
                <a:latin typeface="Tahoma" charset="0"/>
                <a:ea typeface="+mn-ea"/>
                <a:cs typeface="+mn-cs"/>
              </a:defRPr>
            </a:lvl9pPr>
          </a:lstStyle>
          <a:p>
            <a:fld id="{8B473825-BB98-46D3-A343-54F2F9FF794F}" type="slidenum">
              <a:rPr lang="en-US" sz="1600" i="0" smtClean="0">
                <a:latin typeface="Calibri" pitchFamily="34" charset="0"/>
                <a:cs typeface="Calibri" pitchFamily="34" charset="0"/>
              </a:rPr>
              <a:pPr/>
              <a:t>32</a:t>
            </a:fld>
            <a:r>
              <a:rPr lang="en-US" sz="1600" i="0" dirty="0" smtClean="0">
                <a:latin typeface="Calibri" pitchFamily="34" charset="0"/>
                <a:cs typeface="Calibri" pitchFamily="34" charset="0"/>
              </a:rPr>
              <a:t>/</a:t>
            </a:r>
            <a:r>
              <a:rPr lang="x-none" sz="1600" i="0" dirty="0" smtClean="0">
                <a:latin typeface="Calibri" pitchFamily="34" charset="0"/>
                <a:cs typeface="Calibri" pitchFamily="34" charset="0"/>
              </a:rPr>
              <a:t>35</a:t>
            </a:r>
            <a:endParaRPr lang="en-US" sz="1600" i="0" dirty="0"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15768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043608" y="764704"/>
            <a:ext cx="7776864" cy="51090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i="0" spc="300" dirty="0">
                <a:solidFill>
                  <a:srgbClr val="FFFF00"/>
                </a:solidFill>
              </a:rPr>
              <a:t>INVAZIVNE GLJIVIČNE INFEKCIJE</a:t>
            </a:r>
            <a:endParaRPr lang="en-US" sz="2000" i="0" spc="300" dirty="0">
              <a:solidFill>
                <a:srgbClr val="FFFF00"/>
              </a:solidFill>
            </a:endParaRPr>
          </a:p>
          <a:p>
            <a:r>
              <a:rPr lang="en-US" b="1" i="0" dirty="0"/>
              <a:t> </a:t>
            </a:r>
            <a:endParaRPr lang="en-US" i="0" dirty="0"/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US" b="1" i="0" dirty="0" err="1">
                <a:solidFill>
                  <a:srgbClr val="FFFF99"/>
                </a:solidFill>
              </a:rPr>
              <a:t>Faktori</a:t>
            </a:r>
            <a:r>
              <a:rPr lang="en-US" b="1" i="0" dirty="0">
                <a:solidFill>
                  <a:srgbClr val="FFFF99"/>
                </a:solidFill>
              </a:rPr>
              <a:t> </a:t>
            </a:r>
            <a:r>
              <a:rPr lang="en-US" b="1" i="0" dirty="0" err="1">
                <a:solidFill>
                  <a:srgbClr val="FFFF99"/>
                </a:solidFill>
              </a:rPr>
              <a:t>rizika</a:t>
            </a:r>
            <a:endParaRPr lang="en-US" i="0" dirty="0">
              <a:solidFill>
                <a:srgbClr val="FFFF99"/>
              </a:solidFill>
            </a:endParaRPr>
          </a:p>
          <a:p>
            <a:pPr marL="285750" indent="-285750">
              <a:spcAft>
                <a:spcPts val="600"/>
              </a:spcAft>
              <a:buClr>
                <a:srgbClr val="FFFF00"/>
              </a:buClr>
              <a:buSzPct val="170000"/>
              <a:buFont typeface="Arial" panose="020B0604020202020204" pitchFamily="34" charset="0"/>
              <a:buChar char="•"/>
            </a:pPr>
            <a:r>
              <a:rPr lang="en-US" i="0" dirty="0" err="1" smtClean="0"/>
              <a:t>Fiziološko</a:t>
            </a:r>
            <a:r>
              <a:rPr lang="en-US" i="0" dirty="0" smtClean="0"/>
              <a:t> </a:t>
            </a:r>
            <a:r>
              <a:rPr lang="en-US" i="0" dirty="0" err="1"/>
              <a:t>slabljenje</a:t>
            </a:r>
            <a:r>
              <a:rPr lang="en-US" i="0" dirty="0"/>
              <a:t> </a:t>
            </a:r>
            <a:r>
              <a:rPr lang="en-US" i="0" dirty="0" err="1"/>
              <a:t>imunskih</a:t>
            </a:r>
            <a:r>
              <a:rPr lang="en-US" i="0" dirty="0"/>
              <a:t> </a:t>
            </a:r>
            <a:r>
              <a:rPr lang="en-US" i="0" dirty="0" err="1" smtClean="0"/>
              <a:t>snaga</a:t>
            </a:r>
            <a:r>
              <a:rPr lang="x-none" i="0" dirty="0" smtClean="0"/>
              <a:t>,</a:t>
            </a:r>
            <a:endParaRPr lang="en-US" i="0" dirty="0"/>
          </a:p>
          <a:p>
            <a:pPr marL="285750" indent="-285750">
              <a:spcAft>
                <a:spcPts val="600"/>
              </a:spcAft>
              <a:buClr>
                <a:srgbClr val="FFFF00"/>
              </a:buClr>
              <a:buSzPct val="170000"/>
              <a:buFont typeface="Arial" panose="020B0604020202020204" pitchFamily="34" charset="0"/>
              <a:buChar char="•"/>
            </a:pPr>
            <a:r>
              <a:rPr lang="en-US" i="0" dirty="0" err="1" smtClean="0"/>
              <a:t>Lečenje</a:t>
            </a:r>
            <a:r>
              <a:rPr lang="en-US" i="0" dirty="0" smtClean="0"/>
              <a:t> </a:t>
            </a:r>
            <a:r>
              <a:rPr lang="en-US" i="0" dirty="0" err="1"/>
              <a:t>agresivnom</a:t>
            </a:r>
            <a:r>
              <a:rPr lang="en-US" i="0" dirty="0"/>
              <a:t> </a:t>
            </a:r>
            <a:r>
              <a:rPr lang="en-US" i="0" dirty="0" err="1"/>
              <a:t>hemioterapijom</a:t>
            </a:r>
            <a:r>
              <a:rPr lang="en-US" i="0" dirty="0"/>
              <a:t> </a:t>
            </a:r>
            <a:r>
              <a:rPr lang="en-US" i="0" dirty="0" err="1"/>
              <a:t>malignih</a:t>
            </a:r>
            <a:r>
              <a:rPr lang="en-US" i="0" dirty="0"/>
              <a:t> </a:t>
            </a:r>
            <a:r>
              <a:rPr lang="en-US" i="0" dirty="0" err="1" smtClean="0"/>
              <a:t>bolesti</a:t>
            </a:r>
            <a:r>
              <a:rPr lang="x-none" i="0" dirty="0" smtClean="0"/>
              <a:t>,</a:t>
            </a:r>
            <a:endParaRPr lang="en-US" i="0" dirty="0"/>
          </a:p>
          <a:p>
            <a:pPr marL="285750" indent="-285750">
              <a:spcAft>
                <a:spcPts val="600"/>
              </a:spcAft>
              <a:buClr>
                <a:srgbClr val="FFFF00"/>
              </a:buClr>
              <a:buSzPct val="170000"/>
              <a:buFont typeface="Arial" panose="020B0604020202020204" pitchFamily="34" charset="0"/>
              <a:buChar char="•"/>
            </a:pPr>
            <a:r>
              <a:rPr lang="en-US" i="0" dirty="0" err="1" smtClean="0"/>
              <a:t>Imunosupresivna</a:t>
            </a:r>
            <a:r>
              <a:rPr lang="en-US" i="0" dirty="0" smtClean="0"/>
              <a:t> </a:t>
            </a:r>
            <a:r>
              <a:rPr lang="en-US" i="0" dirty="0" err="1"/>
              <a:t>terapija</a:t>
            </a:r>
            <a:r>
              <a:rPr lang="en-US" i="0" dirty="0"/>
              <a:t> </a:t>
            </a:r>
            <a:r>
              <a:rPr lang="en-US" i="0" dirty="0" err="1"/>
              <a:t>autoimunskih</a:t>
            </a:r>
            <a:r>
              <a:rPr lang="en-US" i="0" dirty="0"/>
              <a:t> </a:t>
            </a:r>
            <a:r>
              <a:rPr lang="en-US" i="0" dirty="0" err="1" smtClean="0"/>
              <a:t>bolesti</a:t>
            </a:r>
            <a:r>
              <a:rPr lang="x-none" i="0" dirty="0" smtClean="0"/>
              <a:t>.</a:t>
            </a:r>
            <a:endParaRPr lang="en-US" i="0" dirty="0"/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US" i="0" u="sng" dirty="0">
                <a:solidFill>
                  <a:srgbClr val="FFFF99"/>
                </a:solidFill>
              </a:rPr>
              <a:t>Candida </a:t>
            </a:r>
            <a:r>
              <a:rPr lang="en-US" i="0" u="sng" dirty="0" err="1">
                <a:solidFill>
                  <a:srgbClr val="FFFF99"/>
                </a:solidFill>
              </a:rPr>
              <a:t>spp</a:t>
            </a:r>
            <a:r>
              <a:rPr lang="en-US" i="0" u="sng" dirty="0">
                <a:solidFill>
                  <a:srgbClr val="FFFF99"/>
                </a:solidFill>
              </a:rPr>
              <a:t> </a:t>
            </a:r>
            <a:r>
              <a:rPr lang="en-US" i="0" dirty="0">
                <a:solidFill>
                  <a:srgbClr val="FFFF99"/>
                </a:solidFill>
              </a:rPr>
              <a:t>– C. </a:t>
            </a:r>
            <a:r>
              <a:rPr lang="en-US" i="0" dirty="0" err="1">
                <a:solidFill>
                  <a:srgbClr val="FFFF99"/>
                </a:solidFill>
              </a:rPr>
              <a:t>albicans</a:t>
            </a:r>
            <a:r>
              <a:rPr lang="en-US" i="0" dirty="0">
                <a:solidFill>
                  <a:srgbClr val="FFFF99"/>
                </a:solidFill>
              </a:rPr>
              <a:t>, C. </a:t>
            </a:r>
            <a:r>
              <a:rPr lang="en-US" i="0" dirty="0" err="1">
                <a:solidFill>
                  <a:srgbClr val="FFFF99"/>
                </a:solidFill>
              </a:rPr>
              <a:t>gilbrata</a:t>
            </a:r>
            <a:r>
              <a:rPr lang="en-US" i="0" dirty="0">
                <a:solidFill>
                  <a:srgbClr val="FFFF99"/>
                </a:solidFill>
              </a:rPr>
              <a:t>, C. </a:t>
            </a:r>
            <a:r>
              <a:rPr lang="en-US" i="0" dirty="0" err="1">
                <a:solidFill>
                  <a:srgbClr val="FFFF99"/>
                </a:solidFill>
              </a:rPr>
              <a:t>lusitaniae</a:t>
            </a:r>
            <a:r>
              <a:rPr lang="en-US" i="0" dirty="0">
                <a:solidFill>
                  <a:srgbClr val="FFFF99"/>
                </a:solidFill>
              </a:rPr>
              <a:t>, C. </a:t>
            </a:r>
            <a:r>
              <a:rPr lang="en-US" i="0" dirty="0" err="1">
                <a:solidFill>
                  <a:srgbClr val="FFFF99"/>
                </a:solidFill>
              </a:rPr>
              <a:t>krusei</a:t>
            </a:r>
            <a:r>
              <a:rPr lang="en-US" i="0" dirty="0">
                <a:solidFill>
                  <a:srgbClr val="FFFF99"/>
                </a:solidFill>
              </a:rPr>
              <a:t>, C. </a:t>
            </a:r>
            <a:r>
              <a:rPr lang="en-US" i="0" dirty="0" err="1">
                <a:solidFill>
                  <a:srgbClr val="FFFF99"/>
                </a:solidFill>
              </a:rPr>
              <a:t>rugosa</a:t>
            </a:r>
            <a:r>
              <a:rPr lang="en-US" i="0" dirty="0">
                <a:solidFill>
                  <a:srgbClr val="FFFF99"/>
                </a:solidFill>
              </a:rPr>
              <a:t>, </a:t>
            </a:r>
          </a:p>
          <a:p>
            <a:pPr marL="285750" lvl="0" indent="-285750">
              <a:spcAft>
                <a:spcPts val="600"/>
              </a:spcAft>
              <a:buClr>
                <a:srgbClr val="FFFF00"/>
              </a:buClr>
              <a:buSzPct val="170000"/>
              <a:buFont typeface="Arial" panose="020B0604020202020204" pitchFamily="34" charset="0"/>
              <a:buChar char="•"/>
            </a:pPr>
            <a:r>
              <a:rPr lang="x-none" i="0" dirty="0" smtClean="0"/>
              <a:t>K</a:t>
            </a:r>
            <a:r>
              <a:rPr lang="en-US" i="0" dirty="0" err="1" smtClean="0"/>
              <a:t>oža</a:t>
            </a:r>
            <a:r>
              <a:rPr lang="en-US" i="0" dirty="0" smtClean="0"/>
              <a:t> </a:t>
            </a:r>
            <a:r>
              <a:rPr lang="en-US" i="0" dirty="0" err="1"/>
              <a:t>i</a:t>
            </a:r>
            <a:r>
              <a:rPr lang="en-US" i="0" dirty="0"/>
              <a:t> </a:t>
            </a:r>
            <a:r>
              <a:rPr lang="en-US" i="0" dirty="0" err="1"/>
              <a:t>sluznice</a:t>
            </a:r>
            <a:r>
              <a:rPr lang="en-US" i="0" dirty="0"/>
              <a:t> (</a:t>
            </a:r>
            <a:r>
              <a:rPr lang="en-US" i="0" dirty="0" err="1"/>
              <a:t>antibiotici</a:t>
            </a:r>
            <a:r>
              <a:rPr lang="en-US" i="0" dirty="0"/>
              <a:t>, </a:t>
            </a:r>
            <a:r>
              <a:rPr lang="en-US" i="0" dirty="0" err="1"/>
              <a:t>metaboličke</a:t>
            </a:r>
            <a:r>
              <a:rPr lang="en-US" i="0" dirty="0"/>
              <a:t> </a:t>
            </a:r>
            <a:r>
              <a:rPr lang="en-US" i="0" dirty="0" err="1"/>
              <a:t>bolesti</a:t>
            </a:r>
            <a:r>
              <a:rPr lang="en-US" i="0" dirty="0" smtClean="0"/>
              <a:t>)</a:t>
            </a:r>
            <a:r>
              <a:rPr lang="x-none" i="0" dirty="0" smtClean="0"/>
              <a:t>,</a:t>
            </a:r>
            <a:endParaRPr lang="en-US" i="0" dirty="0"/>
          </a:p>
          <a:p>
            <a:pPr marL="285750" lvl="0" indent="-285750">
              <a:spcAft>
                <a:spcPts val="600"/>
              </a:spcAft>
              <a:buClr>
                <a:srgbClr val="FFFF00"/>
              </a:buClr>
              <a:buSzPct val="170000"/>
              <a:buFont typeface="Arial" panose="020B0604020202020204" pitchFamily="34" charset="0"/>
              <a:buChar char="•"/>
            </a:pPr>
            <a:r>
              <a:rPr lang="x-none" i="0" dirty="0" smtClean="0"/>
              <a:t>S</a:t>
            </a:r>
            <a:r>
              <a:rPr lang="en-US" i="0" dirty="0" err="1" smtClean="0"/>
              <a:t>istemska</a:t>
            </a:r>
            <a:r>
              <a:rPr lang="en-US" i="0" dirty="0" smtClean="0"/>
              <a:t> </a:t>
            </a:r>
            <a:r>
              <a:rPr lang="en-US" i="0" dirty="0" err="1"/>
              <a:t>infekcija</a:t>
            </a:r>
            <a:r>
              <a:rPr lang="en-US" i="0" dirty="0"/>
              <a:t> (</a:t>
            </a:r>
            <a:r>
              <a:rPr lang="en-US" i="0" dirty="0" err="1"/>
              <a:t>neutropenija</a:t>
            </a:r>
            <a:r>
              <a:rPr lang="en-US" i="0" dirty="0"/>
              <a:t>, </a:t>
            </a:r>
            <a:r>
              <a:rPr lang="en-US" i="0" dirty="0" err="1"/>
              <a:t>centralni</a:t>
            </a:r>
            <a:r>
              <a:rPr lang="en-US" i="0" dirty="0"/>
              <a:t> </a:t>
            </a:r>
            <a:r>
              <a:rPr lang="en-US" i="0" dirty="0" err="1"/>
              <a:t>venski</a:t>
            </a:r>
            <a:r>
              <a:rPr lang="en-US" i="0" dirty="0"/>
              <a:t> </a:t>
            </a:r>
            <a:r>
              <a:rPr lang="en-US" i="0" dirty="0" err="1"/>
              <a:t>kateter</a:t>
            </a:r>
            <a:r>
              <a:rPr lang="en-US" i="0" dirty="0"/>
              <a:t>, </a:t>
            </a:r>
            <a:r>
              <a:rPr lang="en-US" i="0" dirty="0" err="1"/>
              <a:t>parenteralna</a:t>
            </a:r>
            <a:r>
              <a:rPr lang="en-US" i="0" dirty="0"/>
              <a:t> </a:t>
            </a:r>
            <a:r>
              <a:rPr lang="en-US" i="0" dirty="0" err="1"/>
              <a:t>ishrana</a:t>
            </a:r>
            <a:r>
              <a:rPr lang="en-US" i="0" dirty="0"/>
              <a:t> </a:t>
            </a:r>
            <a:r>
              <a:rPr lang="en-US" i="0" dirty="0" err="1"/>
              <a:t>posebno</a:t>
            </a:r>
            <a:r>
              <a:rPr lang="en-US" i="0" dirty="0"/>
              <a:t> u </a:t>
            </a:r>
            <a:r>
              <a:rPr lang="en-US" i="0" dirty="0" err="1"/>
              <a:t>bolničkim</a:t>
            </a:r>
            <a:r>
              <a:rPr lang="en-US" i="0" dirty="0"/>
              <a:t> </a:t>
            </a:r>
            <a:r>
              <a:rPr lang="en-US" i="0" dirty="0" err="1"/>
              <a:t>uslovima</a:t>
            </a:r>
            <a:r>
              <a:rPr lang="en-US" i="0" dirty="0" smtClean="0"/>
              <a:t>)</a:t>
            </a:r>
            <a:r>
              <a:rPr lang="x-none" i="0" dirty="0" smtClean="0"/>
              <a:t>.</a:t>
            </a:r>
            <a:endParaRPr lang="en-US" i="0" dirty="0"/>
          </a:p>
          <a:p>
            <a:pPr>
              <a:spcBef>
                <a:spcPts val="1200"/>
              </a:spcBef>
              <a:spcAft>
                <a:spcPts val="600"/>
              </a:spcAft>
            </a:pPr>
            <a:r>
              <a:rPr lang="en-US" i="0" u="sng" dirty="0">
                <a:solidFill>
                  <a:srgbClr val="FFFF99"/>
                </a:solidFill>
              </a:rPr>
              <a:t>Cryptococcus </a:t>
            </a:r>
            <a:r>
              <a:rPr lang="en-US" i="0" u="sng" dirty="0" err="1">
                <a:solidFill>
                  <a:srgbClr val="FFFF99"/>
                </a:solidFill>
              </a:rPr>
              <a:t>neoformans</a:t>
            </a:r>
            <a:r>
              <a:rPr lang="en-US" i="0" u="sng" dirty="0">
                <a:solidFill>
                  <a:srgbClr val="FFFF99"/>
                </a:solidFill>
              </a:rPr>
              <a:t> </a:t>
            </a:r>
            <a:r>
              <a:rPr lang="en-US" i="0" dirty="0">
                <a:solidFill>
                  <a:srgbClr val="FFFF99"/>
                </a:solidFill>
              </a:rPr>
              <a:t>– meningitis, </a:t>
            </a:r>
            <a:r>
              <a:rPr lang="en-US" i="0" dirty="0" err="1">
                <a:solidFill>
                  <a:srgbClr val="FFFF99"/>
                </a:solidFill>
              </a:rPr>
              <a:t>pneumonija</a:t>
            </a:r>
            <a:r>
              <a:rPr lang="en-US" i="0" dirty="0">
                <a:solidFill>
                  <a:srgbClr val="FFFF99"/>
                </a:solidFill>
              </a:rPr>
              <a:t> (</a:t>
            </a:r>
            <a:r>
              <a:rPr lang="en-US" i="0" dirty="0" err="1">
                <a:solidFill>
                  <a:srgbClr val="FFFF99"/>
                </a:solidFill>
              </a:rPr>
              <a:t>glikokortikoidi</a:t>
            </a:r>
            <a:r>
              <a:rPr lang="en-US" i="0" dirty="0">
                <a:solidFill>
                  <a:srgbClr val="FFFF99"/>
                </a:solidFill>
              </a:rPr>
              <a:t>, </a:t>
            </a:r>
            <a:r>
              <a:rPr lang="en-US" i="0" dirty="0" err="1">
                <a:solidFill>
                  <a:srgbClr val="FFFF99"/>
                </a:solidFill>
              </a:rPr>
              <a:t>metaboličke</a:t>
            </a:r>
            <a:r>
              <a:rPr lang="en-US" i="0" dirty="0">
                <a:solidFill>
                  <a:srgbClr val="FFFF99"/>
                </a:solidFill>
              </a:rPr>
              <a:t> </a:t>
            </a:r>
            <a:r>
              <a:rPr lang="en-US" i="0" dirty="0" err="1">
                <a:solidFill>
                  <a:srgbClr val="FFFF99"/>
                </a:solidFill>
              </a:rPr>
              <a:t>bolesti,AIDS</a:t>
            </a:r>
            <a:r>
              <a:rPr lang="en-US" i="0" dirty="0">
                <a:solidFill>
                  <a:srgbClr val="FFFF99"/>
                </a:solidFill>
              </a:rPr>
              <a:t>) </a:t>
            </a:r>
          </a:p>
          <a:p>
            <a:pPr>
              <a:spcBef>
                <a:spcPts val="1200"/>
              </a:spcBef>
              <a:spcAft>
                <a:spcPts val="600"/>
              </a:spcAft>
            </a:pPr>
            <a:r>
              <a:rPr lang="en-US" i="0" u="sng" dirty="0" err="1">
                <a:solidFill>
                  <a:srgbClr val="FFFF99"/>
                </a:solidFill>
              </a:rPr>
              <a:t>Oportunističke</a:t>
            </a:r>
            <a:r>
              <a:rPr lang="en-US" i="0" u="sng" dirty="0">
                <a:solidFill>
                  <a:srgbClr val="FFFF99"/>
                </a:solidFill>
              </a:rPr>
              <a:t> </a:t>
            </a:r>
            <a:r>
              <a:rPr lang="en-US" i="0" u="sng" dirty="0" err="1">
                <a:solidFill>
                  <a:srgbClr val="FFFF99"/>
                </a:solidFill>
              </a:rPr>
              <a:t>filamentozne</a:t>
            </a:r>
            <a:r>
              <a:rPr lang="en-US" i="0" u="sng" dirty="0">
                <a:solidFill>
                  <a:srgbClr val="FFFF99"/>
                </a:solidFill>
              </a:rPr>
              <a:t> </a:t>
            </a:r>
            <a:r>
              <a:rPr lang="en-US" i="0" u="sng" dirty="0" err="1">
                <a:solidFill>
                  <a:srgbClr val="FFFF99"/>
                </a:solidFill>
              </a:rPr>
              <a:t>gljivične</a:t>
            </a:r>
            <a:r>
              <a:rPr lang="en-US" i="0" u="sng" dirty="0">
                <a:solidFill>
                  <a:srgbClr val="FFFF99"/>
                </a:solidFill>
              </a:rPr>
              <a:t> </a:t>
            </a:r>
            <a:r>
              <a:rPr lang="en-US" i="0" u="sng" dirty="0" err="1">
                <a:solidFill>
                  <a:srgbClr val="FFFF99"/>
                </a:solidFill>
              </a:rPr>
              <a:t>infekcije</a:t>
            </a:r>
            <a:r>
              <a:rPr lang="en-US" i="0" u="sng" dirty="0">
                <a:solidFill>
                  <a:srgbClr val="FFFF99"/>
                </a:solidFill>
              </a:rPr>
              <a:t> (</a:t>
            </a:r>
            <a:r>
              <a:rPr lang="en-US" i="0" u="sng" dirty="0" err="1">
                <a:solidFill>
                  <a:srgbClr val="FFFF99"/>
                </a:solidFill>
              </a:rPr>
              <a:t>aspergiloza</a:t>
            </a:r>
            <a:r>
              <a:rPr lang="en-US" i="0" u="sng" dirty="0">
                <a:solidFill>
                  <a:srgbClr val="FFFF99"/>
                </a:solidFill>
              </a:rPr>
              <a:t>/</a:t>
            </a:r>
            <a:r>
              <a:rPr lang="en-US" i="0" u="sng" dirty="0" err="1">
                <a:solidFill>
                  <a:srgbClr val="FFFF99"/>
                </a:solidFill>
              </a:rPr>
              <a:t>zigomicete</a:t>
            </a:r>
            <a:r>
              <a:rPr lang="en-US" i="0" u="sng" dirty="0">
                <a:solidFill>
                  <a:srgbClr val="FFFF99"/>
                </a:solidFill>
              </a:rPr>
              <a:t>)</a:t>
            </a:r>
          </a:p>
        </p:txBody>
      </p:sp>
      <p:sp>
        <p:nvSpPr>
          <p:cNvPr id="5" name="Slide Number Placeholder 1"/>
          <p:cNvSpPr txBox="1">
            <a:spLocks/>
          </p:cNvSpPr>
          <p:nvPr/>
        </p:nvSpPr>
        <p:spPr>
          <a:xfrm>
            <a:off x="8460432" y="6492671"/>
            <a:ext cx="683568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i="1" kern="1200">
                <a:solidFill>
                  <a:schemeClr val="tx1"/>
                </a:solidFill>
                <a:latin typeface="Tahoma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i="1" kern="1200">
                <a:solidFill>
                  <a:schemeClr val="tx1"/>
                </a:solidFill>
                <a:latin typeface="Tahoma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i="1" kern="1200">
                <a:solidFill>
                  <a:schemeClr val="tx1"/>
                </a:solidFill>
                <a:latin typeface="Tahoma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i="1" kern="1200">
                <a:solidFill>
                  <a:schemeClr val="tx1"/>
                </a:solidFill>
                <a:latin typeface="Tahoma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i="1" kern="1200">
                <a:solidFill>
                  <a:schemeClr val="tx1"/>
                </a:solidFill>
                <a:latin typeface="Tahoma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i="1" kern="1200">
                <a:solidFill>
                  <a:schemeClr val="tx1"/>
                </a:solidFill>
                <a:latin typeface="Tahoma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i="1" kern="1200">
                <a:solidFill>
                  <a:schemeClr val="tx1"/>
                </a:solidFill>
                <a:latin typeface="Tahoma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i="1" kern="1200">
                <a:solidFill>
                  <a:schemeClr val="tx1"/>
                </a:solidFill>
                <a:latin typeface="Tahoma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i="1" kern="1200">
                <a:solidFill>
                  <a:schemeClr val="tx1"/>
                </a:solidFill>
                <a:latin typeface="Tahoma" charset="0"/>
                <a:ea typeface="+mn-ea"/>
                <a:cs typeface="+mn-cs"/>
              </a:defRPr>
            </a:lvl9pPr>
          </a:lstStyle>
          <a:p>
            <a:fld id="{8B473825-BB98-46D3-A343-54F2F9FF794F}" type="slidenum">
              <a:rPr lang="en-US" sz="1600" i="0" smtClean="0">
                <a:latin typeface="Calibri" pitchFamily="34" charset="0"/>
                <a:cs typeface="Calibri" pitchFamily="34" charset="0"/>
              </a:rPr>
              <a:pPr/>
              <a:t>33</a:t>
            </a:fld>
            <a:r>
              <a:rPr lang="en-US" sz="1600" i="0" dirty="0" smtClean="0">
                <a:latin typeface="Calibri" pitchFamily="34" charset="0"/>
                <a:cs typeface="Calibri" pitchFamily="34" charset="0"/>
              </a:rPr>
              <a:t>/</a:t>
            </a:r>
            <a:r>
              <a:rPr lang="x-none" sz="1600" i="0" dirty="0" smtClean="0">
                <a:latin typeface="Calibri" pitchFamily="34" charset="0"/>
                <a:cs typeface="Calibri" pitchFamily="34" charset="0"/>
              </a:rPr>
              <a:t>35</a:t>
            </a:r>
            <a:endParaRPr lang="en-US" sz="1600" i="0" dirty="0"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36785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72587" y="908720"/>
            <a:ext cx="7919162" cy="53860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i="0" spc="300" dirty="0">
                <a:solidFill>
                  <a:srgbClr val="FFFF00"/>
                </a:solidFill>
              </a:rPr>
              <a:t>FEBRILNA STANJA NEJASNE ETIOLOGIJE </a:t>
            </a:r>
            <a:r>
              <a:rPr lang="x-none" sz="2000" b="1" i="0" spc="300" dirty="0" smtClean="0">
                <a:solidFill>
                  <a:srgbClr val="FFFF00"/>
                </a:solidFill>
              </a:rPr>
              <a:t/>
            </a:r>
            <a:br>
              <a:rPr lang="x-none" sz="2000" b="1" i="0" spc="300" dirty="0" smtClean="0">
                <a:solidFill>
                  <a:srgbClr val="FFFF00"/>
                </a:solidFill>
              </a:rPr>
            </a:br>
            <a:r>
              <a:rPr lang="en-US" sz="2000" i="0" spc="300" dirty="0" smtClean="0">
                <a:solidFill>
                  <a:srgbClr val="FFFF00"/>
                </a:solidFill>
              </a:rPr>
              <a:t>(</a:t>
            </a:r>
            <a:r>
              <a:rPr lang="x-none" sz="2000" b="1" i="0" spc="300" dirty="0" smtClean="0">
                <a:solidFill>
                  <a:srgbClr val="FFFF00"/>
                </a:solidFill>
              </a:rPr>
              <a:t>F</a:t>
            </a:r>
            <a:r>
              <a:rPr lang="x-none" sz="2000" i="0" spc="300" dirty="0" smtClean="0">
                <a:solidFill>
                  <a:srgbClr val="FFFF00"/>
                </a:solidFill>
              </a:rPr>
              <a:t>EVER OF </a:t>
            </a:r>
            <a:r>
              <a:rPr lang="x-none" sz="2000" b="1" i="0" spc="300" dirty="0" smtClean="0">
                <a:solidFill>
                  <a:srgbClr val="FFFF00"/>
                </a:solidFill>
              </a:rPr>
              <a:t>U</a:t>
            </a:r>
            <a:r>
              <a:rPr lang="x-none" sz="2000" i="0" spc="300" dirty="0" smtClean="0">
                <a:solidFill>
                  <a:srgbClr val="FFFF00"/>
                </a:solidFill>
              </a:rPr>
              <a:t>NKNOWN </a:t>
            </a:r>
            <a:r>
              <a:rPr lang="x-none" sz="2000" b="1" i="0" spc="300" dirty="0" smtClean="0">
                <a:solidFill>
                  <a:srgbClr val="FFFF00"/>
                </a:solidFill>
              </a:rPr>
              <a:t>O</a:t>
            </a:r>
            <a:r>
              <a:rPr lang="x-none" sz="2000" i="0" spc="300" dirty="0" smtClean="0">
                <a:solidFill>
                  <a:srgbClr val="FFFF00"/>
                </a:solidFill>
              </a:rPr>
              <a:t>RIGIN </a:t>
            </a:r>
            <a:r>
              <a:rPr lang="x-none" sz="2000" b="1" i="0" spc="300" dirty="0" smtClean="0">
                <a:solidFill>
                  <a:srgbClr val="FFFF00"/>
                </a:solidFill>
              </a:rPr>
              <a:t>- </a:t>
            </a:r>
            <a:r>
              <a:rPr lang="en-US" sz="2000" b="1" i="0" spc="300" dirty="0" smtClean="0">
                <a:solidFill>
                  <a:srgbClr val="FFFF00"/>
                </a:solidFill>
              </a:rPr>
              <a:t>FUO</a:t>
            </a:r>
            <a:r>
              <a:rPr lang="en-US" sz="2000" i="0" spc="300" dirty="0">
                <a:solidFill>
                  <a:srgbClr val="FFFF00"/>
                </a:solidFill>
              </a:rPr>
              <a:t>)</a:t>
            </a:r>
          </a:p>
          <a:p>
            <a:r>
              <a:rPr lang="en-US" b="1" i="0" dirty="0"/>
              <a:t> </a:t>
            </a:r>
            <a:endParaRPr lang="en-US" i="0" dirty="0"/>
          </a:p>
          <a:p>
            <a:pPr>
              <a:spcAft>
                <a:spcPts val="1200"/>
              </a:spcAft>
            </a:pPr>
            <a:r>
              <a:rPr lang="en-US" b="1" i="0" dirty="0" err="1" smtClean="0">
                <a:solidFill>
                  <a:srgbClr val="FFFF99"/>
                </a:solidFill>
              </a:rPr>
              <a:t>Definicija</a:t>
            </a:r>
            <a:r>
              <a:rPr lang="x-none" b="1" i="0" dirty="0" smtClean="0">
                <a:solidFill>
                  <a:srgbClr val="FFFF99"/>
                </a:solidFill>
              </a:rPr>
              <a:t> </a:t>
            </a:r>
            <a:endParaRPr lang="en-US" i="0" dirty="0">
              <a:solidFill>
                <a:srgbClr val="FFFF99"/>
              </a:solidFill>
            </a:endParaRPr>
          </a:p>
          <a:p>
            <a:pPr algn="just"/>
            <a:r>
              <a:rPr lang="en-US" i="0" dirty="0"/>
              <a:t>“</a:t>
            </a:r>
            <a:r>
              <a:rPr lang="en-US" i="0" dirty="0" smtClean="0"/>
              <a:t>tem</a:t>
            </a:r>
            <a:r>
              <a:rPr lang="x-none" i="0" dirty="0" smtClean="0"/>
              <a:t>p</a:t>
            </a:r>
            <a:r>
              <a:rPr lang="en-US" i="0" dirty="0" err="1" smtClean="0"/>
              <a:t>eratura</a:t>
            </a:r>
            <a:r>
              <a:rPr lang="en-US" i="0" dirty="0" smtClean="0"/>
              <a:t> </a:t>
            </a:r>
            <a:r>
              <a:rPr lang="en-US" i="0" dirty="0"/>
              <a:t>&gt; </a:t>
            </a:r>
            <a:r>
              <a:rPr lang="en-US" i="0" dirty="0" smtClean="0"/>
              <a:t>38</a:t>
            </a:r>
            <a:r>
              <a:rPr lang="x-none" i="0" dirty="0" smtClean="0"/>
              <a:t>,3°</a:t>
            </a:r>
            <a:r>
              <a:rPr lang="en-US" i="0" dirty="0" smtClean="0"/>
              <a:t>C </a:t>
            </a:r>
            <a:r>
              <a:rPr lang="en-US" i="0" dirty="0"/>
              <a:t>u </a:t>
            </a:r>
            <a:r>
              <a:rPr lang="en-US" i="0" dirty="0" err="1"/>
              <a:t>najmanje</a:t>
            </a:r>
            <a:r>
              <a:rPr lang="en-US" i="0" dirty="0"/>
              <a:t> </a:t>
            </a:r>
            <a:r>
              <a:rPr lang="en-US" i="0" dirty="0" err="1"/>
              <a:t>dva</a:t>
            </a:r>
            <a:r>
              <a:rPr lang="en-US" i="0" dirty="0"/>
              <a:t> </a:t>
            </a:r>
            <a:r>
              <a:rPr lang="en-US" i="0" dirty="0" err="1"/>
              <a:t>merenja</a:t>
            </a:r>
            <a:r>
              <a:rPr lang="en-US" i="0" dirty="0"/>
              <a:t>, </a:t>
            </a:r>
            <a:r>
              <a:rPr lang="en-US" i="0" dirty="0" err="1"/>
              <a:t>trajanje</a:t>
            </a:r>
            <a:r>
              <a:rPr lang="en-US" i="0" dirty="0"/>
              <a:t> </a:t>
            </a:r>
            <a:r>
              <a:rPr lang="en-US" i="0" dirty="0" err="1"/>
              <a:t>febrilnosti</a:t>
            </a:r>
            <a:r>
              <a:rPr lang="en-US" i="0" dirty="0"/>
              <a:t> </a:t>
            </a:r>
            <a:r>
              <a:rPr lang="en-US" i="0" dirty="0" err="1"/>
              <a:t>duže</a:t>
            </a:r>
            <a:r>
              <a:rPr lang="en-US" i="0" dirty="0"/>
              <a:t> od 3 </a:t>
            </a:r>
            <a:r>
              <a:rPr lang="en-US" i="0" dirty="0" err="1"/>
              <a:t>nedelje</a:t>
            </a:r>
            <a:r>
              <a:rPr lang="en-US" i="0" dirty="0"/>
              <a:t>, </a:t>
            </a:r>
            <a:r>
              <a:rPr lang="en-US" i="0" dirty="0" err="1"/>
              <a:t>kod</a:t>
            </a:r>
            <a:r>
              <a:rPr lang="en-US" i="0" dirty="0"/>
              <a:t> </a:t>
            </a:r>
            <a:r>
              <a:rPr lang="en-US" i="0" dirty="0" err="1"/>
              <a:t>bolesnika</a:t>
            </a:r>
            <a:r>
              <a:rPr lang="en-US" i="0" dirty="0"/>
              <a:t> bez </a:t>
            </a:r>
            <a:r>
              <a:rPr lang="en-US" i="0" dirty="0" err="1"/>
              <a:t>utvrdjenog</a:t>
            </a:r>
            <a:r>
              <a:rPr lang="en-US" i="0" dirty="0"/>
              <a:t> </a:t>
            </a:r>
            <a:r>
              <a:rPr lang="en-US" i="0" dirty="0" err="1"/>
              <a:t>imunskog</a:t>
            </a:r>
            <a:r>
              <a:rPr lang="en-US" i="0" dirty="0"/>
              <a:t> </a:t>
            </a:r>
            <a:r>
              <a:rPr lang="en-US" i="0" dirty="0" err="1"/>
              <a:t>poremećaja</a:t>
            </a:r>
            <a:r>
              <a:rPr lang="en-US" i="0" dirty="0" smtClean="0"/>
              <a:t>,</a:t>
            </a:r>
            <a:r>
              <a:rPr lang="x-none" i="0" dirty="0" smtClean="0"/>
              <a:t> </a:t>
            </a:r>
            <a:r>
              <a:rPr lang="en-US" i="0" dirty="0" err="1" smtClean="0"/>
              <a:t>pri</a:t>
            </a:r>
            <a:r>
              <a:rPr lang="en-US" i="0" dirty="0" smtClean="0"/>
              <a:t> </a:t>
            </a:r>
            <a:r>
              <a:rPr lang="en-US" i="0" dirty="0" err="1"/>
              <a:t>čemu</a:t>
            </a:r>
            <a:r>
              <a:rPr lang="en-US" i="0" dirty="0"/>
              <a:t> </a:t>
            </a:r>
            <a:r>
              <a:rPr lang="en-US" i="0" dirty="0" err="1"/>
              <a:t>dijagnoza</a:t>
            </a:r>
            <a:r>
              <a:rPr lang="en-US" i="0" dirty="0"/>
              <a:t> </a:t>
            </a:r>
            <a:r>
              <a:rPr lang="en-US" i="0" dirty="0" err="1"/>
              <a:t>ostaje</a:t>
            </a:r>
            <a:r>
              <a:rPr lang="en-US" i="0" dirty="0"/>
              <a:t> </a:t>
            </a:r>
            <a:r>
              <a:rPr lang="en-US" i="0" dirty="0" err="1"/>
              <a:t>nepoznata</a:t>
            </a:r>
            <a:r>
              <a:rPr lang="en-US" i="0" dirty="0"/>
              <a:t> </a:t>
            </a:r>
            <a:r>
              <a:rPr lang="en-US" i="0" dirty="0" err="1"/>
              <a:t>nakon</a:t>
            </a:r>
            <a:r>
              <a:rPr lang="en-US" i="0" dirty="0"/>
              <a:t> </a:t>
            </a:r>
            <a:r>
              <a:rPr lang="en-US" i="0" dirty="0" err="1"/>
              <a:t>pažljive</a:t>
            </a:r>
            <a:r>
              <a:rPr lang="en-US" i="0" dirty="0"/>
              <a:t> </a:t>
            </a:r>
            <a:r>
              <a:rPr lang="en-US" i="0" dirty="0" err="1"/>
              <a:t>anamneze</a:t>
            </a:r>
            <a:r>
              <a:rPr lang="en-US" i="0" dirty="0"/>
              <a:t> </a:t>
            </a:r>
            <a:r>
              <a:rPr lang="en-US" i="0" dirty="0" err="1"/>
              <a:t>i</a:t>
            </a:r>
            <a:r>
              <a:rPr lang="en-US" i="0" dirty="0"/>
              <a:t> </a:t>
            </a:r>
            <a:r>
              <a:rPr lang="en-US" i="0" dirty="0" err="1"/>
              <a:t>fizičkog</a:t>
            </a:r>
            <a:r>
              <a:rPr lang="en-US" i="0" dirty="0"/>
              <a:t> </a:t>
            </a:r>
            <a:r>
              <a:rPr lang="en-US" i="0" dirty="0" err="1"/>
              <a:t>pregleda</a:t>
            </a:r>
            <a:r>
              <a:rPr lang="en-US" i="0" dirty="0"/>
              <a:t>, </a:t>
            </a:r>
            <a:r>
              <a:rPr lang="en-US" i="0" dirty="0" err="1"/>
              <a:t>i</a:t>
            </a:r>
            <a:r>
              <a:rPr lang="en-US" i="0" dirty="0"/>
              <a:t> </a:t>
            </a:r>
            <a:r>
              <a:rPr lang="en-US" i="0" dirty="0" err="1"/>
              <a:t>nakon</a:t>
            </a:r>
            <a:r>
              <a:rPr lang="en-US" i="0" dirty="0"/>
              <a:t> </a:t>
            </a:r>
            <a:r>
              <a:rPr lang="en-US" i="0" dirty="0" err="1"/>
              <a:t>učinjenih</a:t>
            </a:r>
            <a:r>
              <a:rPr lang="en-US" i="0" dirty="0"/>
              <a:t> </a:t>
            </a:r>
            <a:r>
              <a:rPr lang="en-US" i="0" dirty="0" err="1"/>
              <a:t>sledećih</a:t>
            </a:r>
            <a:r>
              <a:rPr lang="en-US" i="0" dirty="0"/>
              <a:t> </a:t>
            </a:r>
            <a:r>
              <a:rPr lang="en-US" i="0" dirty="0" err="1"/>
              <a:t>laboratorijskih</a:t>
            </a:r>
            <a:r>
              <a:rPr lang="en-US" i="0" dirty="0"/>
              <a:t> </a:t>
            </a:r>
            <a:r>
              <a:rPr lang="en-US" i="0" dirty="0" err="1"/>
              <a:t>analiza</a:t>
            </a:r>
            <a:r>
              <a:rPr lang="en-US" i="0" dirty="0"/>
              <a:t>: </a:t>
            </a:r>
            <a:r>
              <a:rPr lang="en-US" i="0" dirty="0" err="1"/>
              <a:t>sedimentacije</a:t>
            </a:r>
            <a:r>
              <a:rPr lang="en-US" i="0" dirty="0"/>
              <a:t> </a:t>
            </a:r>
            <a:r>
              <a:rPr lang="en-US" i="0" dirty="0" err="1"/>
              <a:t>eritrocita</a:t>
            </a:r>
            <a:r>
              <a:rPr lang="en-US" i="0" dirty="0"/>
              <a:t> </a:t>
            </a:r>
            <a:r>
              <a:rPr lang="en-US" i="0" dirty="0" err="1"/>
              <a:t>i</a:t>
            </a:r>
            <a:r>
              <a:rPr lang="en-US" i="0" dirty="0"/>
              <a:t> CRP, </a:t>
            </a:r>
            <a:r>
              <a:rPr lang="en-US" i="0" dirty="0" err="1"/>
              <a:t>broja</a:t>
            </a:r>
            <a:r>
              <a:rPr lang="en-US" i="0" dirty="0"/>
              <a:t> </a:t>
            </a:r>
            <a:r>
              <a:rPr lang="en-US" i="0" dirty="0" err="1"/>
              <a:t>trombocita</a:t>
            </a:r>
            <a:r>
              <a:rPr lang="en-US" i="0" dirty="0"/>
              <a:t>, </a:t>
            </a:r>
            <a:r>
              <a:rPr lang="en-US" i="0" dirty="0" err="1"/>
              <a:t>broja</a:t>
            </a:r>
            <a:r>
              <a:rPr lang="en-US" i="0" dirty="0"/>
              <a:t> </a:t>
            </a:r>
            <a:r>
              <a:rPr lang="en-US" i="0" dirty="0" err="1"/>
              <a:t>leukocita</a:t>
            </a:r>
            <a:r>
              <a:rPr lang="en-US" i="0" dirty="0"/>
              <a:t> </a:t>
            </a:r>
            <a:r>
              <a:rPr lang="en-US" i="0" dirty="0" err="1"/>
              <a:t>i</a:t>
            </a:r>
            <a:r>
              <a:rPr lang="en-US" i="0" dirty="0"/>
              <a:t> </a:t>
            </a:r>
            <a:r>
              <a:rPr lang="en-US" i="0" dirty="0" err="1"/>
              <a:t>leukocitne</a:t>
            </a:r>
            <a:r>
              <a:rPr lang="en-US" i="0" dirty="0"/>
              <a:t> </a:t>
            </a:r>
            <a:r>
              <a:rPr lang="en-US" i="0" dirty="0" err="1"/>
              <a:t>formule,koncentracije</a:t>
            </a:r>
            <a:r>
              <a:rPr lang="en-US" i="0" dirty="0"/>
              <a:t> </a:t>
            </a:r>
            <a:r>
              <a:rPr lang="en-US" i="0" dirty="0" err="1" smtClean="0"/>
              <a:t>hemoglobilna</a:t>
            </a:r>
            <a:r>
              <a:rPr lang="en-US" i="0" dirty="0"/>
              <a:t>, </a:t>
            </a:r>
            <a:r>
              <a:rPr lang="en-US" i="0" dirty="0" err="1"/>
              <a:t>elektrolita</a:t>
            </a:r>
            <a:r>
              <a:rPr lang="en-US" i="0" dirty="0"/>
              <a:t>, </a:t>
            </a:r>
            <a:r>
              <a:rPr lang="en-US" i="0" dirty="0" err="1"/>
              <a:t>kreatinina</a:t>
            </a:r>
            <a:r>
              <a:rPr lang="en-US" i="0" dirty="0"/>
              <a:t>, </a:t>
            </a:r>
            <a:r>
              <a:rPr lang="en-US" i="0" dirty="0" err="1"/>
              <a:t>upalnih</a:t>
            </a:r>
            <a:r>
              <a:rPr lang="en-US" i="0" dirty="0"/>
              <a:t> </a:t>
            </a:r>
            <a:r>
              <a:rPr lang="en-US" i="0" dirty="0" err="1" smtClean="0"/>
              <a:t>proteina</a:t>
            </a:r>
            <a:r>
              <a:rPr lang="en-US" i="0" dirty="0" smtClean="0"/>
              <a:t>, </a:t>
            </a:r>
            <a:r>
              <a:rPr lang="en-US" i="0" dirty="0" err="1"/>
              <a:t>aktivnosti</a:t>
            </a:r>
            <a:r>
              <a:rPr lang="en-US" i="0" dirty="0"/>
              <a:t> </a:t>
            </a:r>
            <a:r>
              <a:rPr lang="en-US" i="0" dirty="0" err="1" smtClean="0"/>
              <a:t>alkalne</a:t>
            </a:r>
            <a:r>
              <a:rPr lang="en-US" i="0" dirty="0" smtClean="0"/>
              <a:t> </a:t>
            </a:r>
            <a:r>
              <a:rPr lang="en-US" i="0" dirty="0" err="1"/>
              <a:t>fosfataze</a:t>
            </a:r>
            <a:r>
              <a:rPr lang="en-US" i="0" dirty="0"/>
              <a:t>, </a:t>
            </a:r>
            <a:r>
              <a:rPr lang="en-US" i="0" dirty="0" err="1" smtClean="0"/>
              <a:t>alanin–aminitransveraze</a:t>
            </a:r>
            <a:r>
              <a:rPr lang="en-US" i="0" dirty="0"/>
              <a:t>, </a:t>
            </a:r>
            <a:r>
              <a:rPr lang="en-US" i="0" dirty="0" err="1"/>
              <a:t>aspartat-aminotransferaze</a:t>
            </a:r>
            <a:r>
              <a:rPr lang="en-US" i="0" dirty="0"/>
              <a:t>, </a:t>
            </a:r>
            <a:r>
              <a:rPr lang="en-US" i="0" dirty="0" err="1"/>
              <a:t>laktata</a:t>
            </a:r>
            <a:r>
              <a:rPr lang="en-US" i="0" dirty="0"/>
              <a:t> </a:t>
            </a:r>
            <a:r>
              <a:rPr lang="en-US" i="0" dirty="0" err="1"/>
              <a:t>dehidrogenaze</a:t>
            </a:r>
            <a:r>
              <a:rPr lang="en-US" i="0" dirty="0"/>
              <a:t>, </a:t>
            </a:r>
            <a:r>
              <a:rPr lang="en-US" i="0" dirty="0" err="1"/>
              <a:t>kreatin</a:t>
            </a:r>
            <a:r>
              <a:rPr lang="en-US" i="0" dirty="0"/>
              <a:t> </a:t>
            </a:r>
            <a:r>
              <a:rPr lang="en-US" i="0" dirty="0" err="1"/>
              <a:t>kinaze</a:t>
            </a:r>
            <a:r>
              <a:rPr lang="en-US" i="0" dirty="0"/>
              <a:t>, </a:t>
            </a:r>
            <a:r>
              <a:rPr lang="en-US" i="0" dirty="0" err="1"/>
              <a:t>koncentracije</a:t>
            </a:r>
            <a:r>
              <a:rPr lang="en-US" i="0" dirty="0"/>
              <a:t> </a:t>
            </a:r>
            <a:r>
              <a:rPr lang="en-US" i="0" dirty="0" err="1"/>
              <a:t>feritina</a:t>
            </a:r>
            <a:r>
              <a:rPr lang="en-US" i="0" dirty="0"/>
              <a:t>, </a:t>
            </a:r>
            <a:r>
              <a:rPr lang="en-US" i="0" dirty="0" err="1"/>
              <a:t>antinukleusnih</a:t>
            </a:r>
            <a:r>
              <a:rPr lang="en-US" i="0" dirty="0"/>
              <a:t> </a:t>
            </a:r>
            <a:r>
              <a:rPr lang="en-US" i="0" dirty="0" err="1"/>
              <a:t>antitela</a:t>
            </a:r>
            <a:r>
              <a:rPr lang="en-US" i="0" dirty="0"/>
              <a:t>, </a:t>
            </a:r>
            <a:r>
              <a:rPr lang="en-US" i="0" dirty="0" err="1"/>
              <a:t>reumatoidnog</a:t>
            </a:r>
            <a:r>
              <a:rPr lang="en-US" i="0" dirty="0"/>
              <a:t> </a:t>
            </a:r>
            <a:r>
              <a:rPr lang="en-US" i="0" dirty="0" err="1"/>
              <a:t>faktora</a:t>
            </a:r>
            <a:r>
              <a:rPr lang="en-US" i="0" dirty="0"/>
              <a:t>, </a:t>
            </a:r>
            <a:r>
              <a:rPr lang="en-US" i="0" dirty="0" err="1"/>
              <a:t>elektroforeze</a:t>
            </a:r>
            <a:r>
              <a:rPr lang="en-US" i="0" dirty="0"/>
              <a:t> </a:t>
            </a:r>
            <a:r>
              <a:rPr lang="en-US" i="0" dirty="0" smtClean="0"/>
              <a:t>protein</a:t>
            </a:r>
            <a:r>
              <a:rPr lang="x-none" i="0" dirty="0" smtClean="0"/>
              <a:t>a</a:t>
            </a:r>
            <a:r>
              <a:rPr lang="en-US" i="0" dirty="0" smtClean="0"/>
              <a:t>, </a:t>
            </a:r>
            <a:r>
              <a:rPr lang="en-US" i="0" dirty="0" err="1"/>
              <a:t>analize</a:t>
            </a:r>
            <a:r>
              <a:rPr lang="en-US" i="0" dirty="0"/>
              <a:t> </a:t>
            </a:r>
            <a:r>
              <a:rPr lang="en-US" i="0" dirty="0" err="1"/>
              <a:t>urina</a:t>
            </a:r>
            <a:r>
              <a:rPr lang="en-US" i="0" dirty="0"/>
              <a:t>, </a:t>
            </a:r>
            <a:r>
              <a:rPr lang="en-US" i="0" dirty="0" err="1" smtClean="0"/>
              <a:t>hemokultura</a:t>
            </a:r>
            <a:r>
              <a:rPr lang="x-none" i="0" dirty="0" smtClean="0"/>
              <a:t> </a:t>
            </a:r>
            <a:r>
              <a:rPr lang="en-US" i="0" dirty="0" smtClean="0"/>
              <a:t>(tri),</a:t>
            </a:r>
            <a:r>
              <a:rPr lang="x-none" i="0" dirty="0" smtClean="0"/>
              <a:t> </a:t>
            </a:r>
            <a:r>
              <a:rPr lang="en-US" i="0" dirty="0" err="1" smtClean="0"/>
              <a:t>urinokulture</a:t>
            </a:r>
            <a:r>
              <a:rPr lang="en-US" i="0" dirty="0"/>
              <a:t>, </a:t>
            </a:r>
            <a:r>
              <a:rPr lang="en-US" i="0" dirty="0" err="1"/>
              <a:t>radiografije</a:t>
            </a:r>
            <a:r>
              <a:rPr lang="en-US" i="0" dirty="0"/>
              <a:t> </a:t>
            </a:r>
            <a:r>
              <a:rPr lang="en-US" i="0" dirty="0" err="1"/>
              <a:t>pluća</a:t>
            </a:r>
            <a:r>
              <a:rPr lang="en-US" i="0" dirty="0"/>
              <a:t>, </a:t>
            </a:r>
            <a:r>
              <a:rPr lang="en-US" i="0" dirty="0" err="1"/>
              <a:t>ultrasonografskog</a:t>
            </a:r>
            <a:r>
              <a:rPr lang="en-US" i="0" dirty="0"/>
              <a:t> </a:t>
            </a:r>
            <a:r>
              <a:rPr lang="en-US" i="0" dirty="0" err="1"/>
              <a:t>pregleda</a:t>
            </a:r>
            <a:r>
              <a:rPr lang="en-US" i="0" dirty="0"/>
              <a:t> </a:t>
            </a:r>
            <a:r>
              <a:rPr lang="en-US" i="0" dirty="0" err="1"/>
              <a:t>abdomena</a:t>
            </a:r>
            <a:r>
              <a:rPr lang="en-US" i="0" dirty="0"/>
              <a:t> </a:t>
            </a:r>
            <a:r>
              <a:rPr lang="x-none" i="0" dirty="0" smtClean="0"/>
              <a:t>i</a:t>
            </a:r>
            <a:r>
              <a:rPr lang="en-US" i="0" dirty="0" smtClean="0"/>
              <a:t> </a:t>
            </a:r>
            <a:r>
              <a:rPr lang="en-US" i="0" dirty="0" err="1"/>
              <a:t>kožnog</a:t>
            </a:r>
            <a:r>
              <a:rPr lang="en-US" i="0" dirty="0"/>
              <a:t> </a:t>
            </a:r>
            <a:r>
              <a:rPr lang="en-US" i="0" dirty="0" err="1"/>
              <a:t>testa</a:t>
            </a:r>
            <a:r>
              <a:rPr lang="en-US" i="0" dirty="0"/>
              <a:t> </a:t>
            </a:r>
            <a:r>
              <a:rPr lang="en-US" i="0" dirty="0" err="1"/>
              <a:t>za</a:t>
            </a:r>
            <a:r>
              <a:rPr lang="en-US" i="0" dirty="0"/>
              <a:t> </a:t>
            </a:r>
            <a:r>
              <a:rPr lang="en-US" i="0" dirty="0" err="1"/>
              <a:t>tuberkulozu</a:t>
            </a:r>
            <a:r>
              <a:rPr lang="en-US" i="0" dirty="0"/>
              <a:t>” </a:t>
            </a:r>
            <a:endParaRPr lang="x-none" i="0" dirty="0" smtClean="0"/>
          </a:p>
          <a:p>
            <a:r>
              <a:rPr lang="en-US" sz="1500" i="0" dirty="0" smtClean="0">
                <a:solidFill>
                  <a:srgbClr val="92D050"/>
                </a:solidFill>
              </a:rPr>
              <a:t>(</a:t>
            </a:r>
            <a:r>
              <a:rPr lang="nl-NL" sz="1500" i="0" dirty="0" smtClean="0">
                <a:solidFill>
                  <a:srgbClr val="92D050"/>
                </a:solidFill>
              </a:rPr>
              <a:t>92. Bleeker-Rovers CP, Van der Meer JWM. Fever of unknown</a:t>
            </a:r>
            <a:r>
              <a:rPr lang="x-none" sz="1500" i="0" dirty="0" smtClean="0">
                <a:solidFill>
                  <a:srgbClr val="92D050"/>
                </a:solidFill>
              </a:rPr>
              <a:t> </a:t>
            </a:r>
            <a:r>
              <a:rPr lang="en-US" sz="1500" i="0" dirty="0" smtClean="0">
                <a:solidFill>
                  <a:srgbClr val="92D050"/>
                </a:solidFill>
              </a:rPr>
              <a:t>origin. In: Harrisons </a:t>
            </a:r>
            <a:r>
              <a:rPr lang="en-US" sz="1500" i="0" dirty="0" err="1" smtClean="0">
                <a:solidFill>
                  <a:srgbClr val="92D050"/>
                </a:solidFill>
              </a:rPr>
              <a:t>priciples</a:t>
            </a:r>
            <a:r>
              <a:rPr lang="en-US" sz="1500" i="0" dirty="0" smtClean="0">
                <a:solidFill>
                  <a:srgbClr val="92D050"/>
                </a:solidFill>
              </a:rPr>
              <a:t> </a:t>
            </a:r>
            <a:r>
              <a:rPr lang="en-US" sz="1500" i="0" dirty="0" err="1" smtClean="0">
                <a:solidFill>
                  <a:srgbClr val="92D050"/>
                </a:solidFill>
              </a:rPr>
              <a:t>od</a:t>
            </a:r>
            <a:r>
              <a:rPr lang="en-US" sz="1500" i="0" dirty="0" smtClean="0">
                <a:solidFill>
                  <a:srgbClr val="92D050"/>
                </a:solidFill>
              </a:rPr>
              <a:t> internal medicine.19th Edition. Eds. Dennis L. Kasper, </a:t>
            </a:r>
            <a:r>
              <a:rPr lang="en-US" sz="1500" i="0" dirty="0" err="1" smtClean="0">
                <a:solidFill>
                  <a:srgbClr val="92D050"/>
                </a:solidFill>
              </a:rPr>
              <a:t>WilliamEllery</a:t>
            </a:r>
            <a:r>
              <a:rPr lang="en-US" sz="1500" i="0" dirty="0" smtClean="0">
                <a:solidFill>
                  <a:srgbClr val="92D050"/>
                </a:solidFill>
              </a:rPr>
              <a:t>, Robert A. Fishman, Larry Jameson, Anthony </a:t>
            </a:r>
            <a:r>
              <a:rPr lang="en-US" sz="1500" i="0" dirty="0" err="1" smtClean="0">
                <a:solidFill>
                  <a:srgbClr val="92D050"/>
                </a:solidFill>
              </a:rPr>
              <a:t>S.Fauci</a:t>
            </a:r>
            <a:r>
              <a:rPr lang="en-US" sz="1500" i="0" dirty="0" smtClean="0">
                <a:solidFill>
                  <a:srgbClr val="92D050"/>
                </a:solidFill>
              </a:rPr>
              <a:t>, Dan L. Longo, Joseph </a:t>
            </a:r>
            <a:r>
              <a:rPr lang="en-US" sz="1500" i="0" dirty="0" err="1" smtClean="0">
                <a:solidFill>
                  <a:srgbClr val="92D050"/>
                </a:solidFill>
              </a:rPr>
              <a:t>Loscalzo</a:t>
            </a:r>
            <a:r>
              <a:rPr lang="en-US" sz="1500" i="0" dirty="0" smtClean="0">
                <a:solidFill>
                  <a:srgbClr val="92D050"/>
                </a:solidFill>
              </a:rPr>
              <a:t>. Copyright 2015by McGraw-Hill Education. Chapter 26:135-42.)</a:t>
            </a:r>
            <a:endParaRPr lang="en-US" sz="1500" i="0" dirty="0">
              <a:solidFill>
                <a:srgbClr val="92D050"/>
              </a:solidFill>
            </a:endParaRPr>
          </a:p>
        </p:txBody>
      </p:sp>
      <p:sp>
        <p:nvSpPr>
          <p:cNvPr id="5" name="Slide Number Placeholder 1"/>
          <p:cNvSpPr txBox="1">
            <a:spLocks/>
          </p:cNvSpPr>
          <p:nvPr/>
        </p:nvSpPr>
        <p:spPr>
          <a:xfrm>
            <a:off x="8460432" y="6492671"/>
            <a:ext cx="683568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i="1" kern="1200">
                <a:solidFill>
                  <a:schemeClr val="tx1"/>
                </a:solidFill>
                <a:latin typeface="Tahoma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i="1" kern="1200">
                <a:solidFill>
                  <a:schemeClr val="tx1"/>
                </a:solidFill>
                <a:latin typeface="Tahoma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i="1" kern="1200">
                <a:solidFill>
                  <a:schemeClr val="tx1"/>
                </a:solidFill>
                <a:latin typeface="Tahoma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i="1" kern="1200">
                <a:solidFill>
                  <a:schemeClr val="tx1"/>
                </a:solidFill>
                <a:latin typeface="Tahoma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i="1" kern="1200">
                <a:solidFill>
                  <a:schemeClr val="tx1"/>
                </a:solidFill>
                <a:latin typeface="Tahoma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i="1" kern="1200">
                <a:solidFill>
                  <a:schemeClr val="tx1"/>
                </a:solidFill>
                <a:latin typeface="Tahoma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i="1" kern="1200">
                <a:solidFill>
                  <a:schemeClr val="tx1"/>
                </a:solidFill>
                <a:latin typeface="Tahoma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i="1" kern="1200">
                <a:solidFill>
                  <a:schemeClr val="tx1"/>
                </a:solidFill>
                <a:latin typeface="Tahoma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i="1" kern="1200">
                <a:solidFill>
                  <a:schemeClr val="tx1"/>
                </a:solidFill>
                <a:latin typeface="Tahoma" charset="0"/>
                <a:ea typeface="+mn-ea"/>
                <a:cs typeface="+mn-cs"/>
              </a:defRPr>
            </a:lvl9pPr>
          </a:lstStyle>
          <a:p>
            <a:fld id="{8B473825-BB98-46D3-A343-54F2F9FF794F}" type="slidenum">
              <a:rPr lang="en-US" sz="1600" i="0" smtClean="0">
                <a:latin typeface="Calibri" pitchFamily="34" charset="0"/>
                <a:cs typeface="Calibri" pitchFamily="34" charset="0"/>
              </a:rPr>
              <a:pPr/>
              <a:t>34</a:t>
            </a:fld>
            <a:r>
              <a:rPr lang="en-US" sz="1600" i="0" dirty="0" smtClean="0">
                <a:latin typeface="Calibri" pitchFamily="34" charset="0"/>
                <a:cs typeface="Calibri" pitchFamily="34" charset="0"/>
              </a:rPr>
              <a:t>/</a:t>
            </a:r>
            <a:r>
              <a:rPr lang="x-none" sz="1600" i="0" dirty="0" smtClean="0">
                <a:latin typeface="Calibri" pitchFamily="34" charset="0"/>
                <a:cs typeface="Calibri" pitchFamily="34" charset="0"/>
              </a:rPr>
              <a:t>34</a:t>
            </a:r>
            <a:endParaRPr lang="en-US" sz="1600" i="0" dirty="0"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8692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608" y="1340768"/>
            <a:ext cx="7543800" cy="2671936"/>
          </a:xfrm>
        </p:spPr>
        <p:txBody>
          <a:bodyPr/>
          <a:lstStyle/>
          <a:p>
            <a:pPr>
              <a:spcBef>
                <a:spcPts val="1200"/>
              </a:spcBef>
              <a:spcAft>
                <a:spcPts val="1200"/>
              </a:spcAft>
              <a:buNone/>
            </a:pPr>
            <a:r>
              <a:rPr lang="en-US" sz="1800" b="1" dirty="0" err="1" smtClean="0">
                <a:solidFill>
                  <a:srgbClr val="FFFF99"/>
                </a:solidFill>
              </a:rPr>
              <a:t>Infekcije</a:t>
            </a:r>
            <a:r>
              <a:rPr lang="en-US" sz="1800" b="1" dirty="0" smtClean="0">
                <a:solidFill>
                  <a:srgbClr val="FFFF99"/>
                </a:solidFill>
              </a:rPr>
              <a:t> </a:t>
            </a:r>
            <a:r>
              <a:rPr lang="en-US" sz="1800" b="1" dirty="0" err="1" smtClean="0">
                <a:solidFill>
                  <a:srgbClr val="FFFF99"/>
                </a:solidFill>
              </a:rPr>
              <a:t>kao</a:t>
            </a:r>
            <a:r>
              <a:rPr lang="en-US" sz="1800" b="1" dirty="0" smtClean="0">
                <a:solidFill>
                  <a:srgbClr val="FFFF99"/>
                </a:solidFill>
              </a:rPr>
              <a:t> </a:t>
            </a:r>
            <a:r>
              <a:rPr lang="en-US" sz="1800" b="1" dirty="0" err="1" smtClean="0">
                <a:solidFill>
                  <a:srgbClr val="FFFF99"/>
                </a:solidFill>
              </a:rPr>
              <a:t>uzrok</a:t>
            </a:r>
            <a:r>
              <a:rPr lang="en-US" sz="1800" b="1" dirty="0" smtClean="0">
                <a:solidFill>
                  <a:srgbClr val="FFFF99"/>
                </a:solidFill>
              </a:rPr>
              <a:t> FUO</a:t>
            </a:r>
            <a:endParaRPr lang="en-US" sz="1800" dirty="0" smtClean="0">
              <a:solidFill>
                <a:srgbClr val="FFFF99"/>
              </a:solidFill>
            </a:endParaRPr>
          </a:p>
          <a:p>
            <a:pPr marL="285750" lvl="0" indent="-285750">
              <a:buClr>
                <a:srgbClr val="FFFF00"/>
              </a:buClr>
              <a:buSzPct val="170000"/>
              <a:buFont typeface="Arial" panose="020B0604020202020204" pitchFamily="34" charset="0"/>
              <a:buChar char="•"/>
            </a:pPr>
            <a:r>
              <a:rPr lang="en-US" sz="1800" dirty="0" err="1" smtClean="0"/>
              <a:t>Vanplućna</a:t>
            </a:r>
            <a:r>
              <a:rPr lang="en-US" sz="1800" dirty="0" smtClean="0"/>
              <a:t> </a:t>
            </a:r>
            <a:r>
              <a:rPr lang="en-US" sz="1800" dirty="0" err="1" smtClean="0"/>
              <a:t>tuberkuloza</a:t>
            </a:r>
            <a:r>
              <a:rPr lang="en-US" sz="1800" dirty="0" smtClean="0"/>
              <a:t>,</a:t>
            </a:r>
          </a:p>
          <a:p>
            <a:pPr marL="285750" lvl="0" indent="-285750">
              <a:buClr>
                <a:srgbClr val="FFFF00"/>
              </a:buClr>
              <a:buSzPct val="170000"/>
              <a:buFont typeface="Arial" panose="020B0604020202020204" pitchFamily="34" charset="0"/>
              <a:buChar char="•"/>
            </a:pPr>
            <a:r>
              <a:rPr lang="en-US" sz="1800" dirty="0" err="1" smtClean="0"/>
              <a:t>Bakterijski</a:t>
            </a:r>
            <a:r>
              <a:rPr lang="en-US" sz="1800" dirty="0" smtClean="0"/>
              <a:t> </a:t>
            </a:r>
            <a:r>
              <a:rPr lang="en-US" sz="1800" dirty="0" err="1" smtClean="0"/>
              <a:t>endokarditis</a:t>
            </a:r>
            <a:r>
              <a:rPr lang="x-none" sz="1800" dirty="0" smtClean="0"/>
              <a:t>,</a:t>
            </a:r>
            <a:endParaRPr lang="en-US" sz="1800" dirty="0" smtClean="0"/>
          </a:p>
          <a:p>
            <a:pPr marL="285750" lvl="0" indent="-285750">
              <a:buClr>
                <a:srgbClr val="FFFF00"/>
              </a:buClr>
              <a:buSzPct val="170000"/>
              <a:buFont typeface="Arial" panose="020B0604020202020204" pitchFamily="34" charset="0"/>
              <a:buChar char="•"/>
            </a:pPr>
            <a:r>
              <a:rPr lang="en-US" sz="1800" dirty="0" err="1" smtClean="0"/>
              <a:t>Infekcije</a:t>
            </a:r>
            <a:r>
              <a:rPr lang="en-US" sz="1800" dirty="0" smtClean="0"/>
              <a:t> </a:t>
            </a:r>
            <a:r>
              <a:rPr lang="en-US" sz="1800" dirty="0" err="1" smtClean="0"/>
              <a:t>promenjenih</a:t>
            </a:r>
            <a:r>
              <a:rPr lang="en-US" sz="1800" dirty="0" smtClean="0"/>
              <a:t> </a:t>
            </a:r>
            <a:r>
              <a:rPr lang="en-US" sz="1800" dirty="0" err="1" smtClean="0"/>
              <a:t>vaskularnih</a:t>
            </a:r>
            <a:r>
              <a:rPr lang="en-US" sz="1800" dirty="0" smtClean="0"/>
              <a:t> </a:t>
            </a:r>
            <a:r>
              <a:rPr lang="en-US" sz="1800" dirty="0" err="1" smtClean="0"/>
              <a:t>struktura</a:t>
            </a:r>
            <a:r>
              <a:rPr lang="en-US" sz="1800" dirty="0" smtClean="0"/>
              <a:t> (</a:t>
            </a:r>
            <a:r>
              <a:rPr lang="en-US" sz="1800" dirty="0" err="1" smtClean="0"/>
              <a:t>aneurizme</a:t>
            </a:r>
            <a:r>
              <a:rPr lang="en-US" sz="1800" dirty="0" smtClean="0"/>
              <a:t>)</a:t>
            </a:r>
            <a:r>
              <a:rPr lang="x-none" sz="1800" dirty="0" smtClean="0"/>
              <a:t>,</a:t>
            </a:r>
            <a:endParaRPr lang="en-US" sz="1800" dirty="0" smtClean="0"/>
          </a:p>
          <a:p>
            <a:pPr marL="285750" lvl="0" indent="-285750">
              <a:buClr>
                <a:srgbClr val="FFFF00"/>
              </a:buClr>
              <a:buSzPct val="170000"/>
              <a:buFont typeface="Arial" panose="020B0604020202020204" pitchFamily="34" charset="0"/>
              <a:buChar char="•"/>
            </a:pPr>
            <a:r>
              <a:rPr lang="en-US" sz="1800" dirty="0" err="1" smtClean="0"/>
              <a:t>Infekcije</a:t>
            </a:r>
            <a:r>
              <a:rPr lang="en-US" sz="1800" dirty="0" smtClean="0"/>
              <a:t> </a:t>
            </a:r>
            <a:r>
              <a:rPr lang="en-US" sz="1800" dirty="0" err="1" smtClean="0"/>
              <a:t>implantiranih</a:t>
            </a:r>
            <a:r>
              <a:rPr lang="en-US" sz="1800" dirty="0" smtClean="0"/>
              <a:t> “</a:t>
            </a:r>
            <a:r>
              <a:rPr lang="en-US" sz="1800" dirty="0" err="1" smtClean="0"/>
              <a:t>stranih</a:t>
            </a:r>
            <a:r>
              <a:rPr lang="en-US" sz="1800" dirty="0" smtClean="0"/>
              <a:t>” </a:t>
            </a:r>
            <a:r>
              <a:rPr lang="en-US" sz="1800" dirty="0" err="1" smtClean="0"/>
              <a:t>materijala</a:t>
            </a:r>
            <a:r>
              <a:rPr lang="x-none" sz="1800" dirty="0" smtClean="0"/>
              <a:t>,</a:t>
            </a:r>
            <a:endParaRPr lang="en-US" sz="1800" dirty="0" smtClean="0"/>
          </a:p>
          <a:p>
            <a:pPr marL="285750" lvl="0" indent="-285750">
              <a:buClr>
                <a:srgbClr val="FFFF00"/>
              </a:buClr>
              <a:buSzPct val="170000"/>
              <a:buFont typeface="Arial" panose="020B0604020202020204" pitchFamily="34" charset="0"/>
              <a:buChar char="•"/>
            </a:pPr>
            <a:r>
              <a:rPr lang="en-US" sz="1800" dirty="0" err="1" smtClean="0"/>
              <a:t>Intraabdominalni</a:t>
            </a:r>
            <a:r>
              <a:rPr lang="en-US" sz="1800" dirty="0" smtClean="0"/>
              <a:t> </a:t>
            </a:r>
            <a:r>
              <a:rPr lang="en-US" sz="1800" dirty="0" err="1" smtClean="0"/>
              <a:t>i</a:t>
            </a:r>
            <a:r>
              <a:rPr lang="en-US" sz="1800" dirty="0" smtClean="0"/>
              <a:t> </a:t>
            </a:r>
            <a:r>
              <a:rPr lang="en-US" sz="1800" dirty="0" err="1" smtClean="0"/>
              <a:t>perinefritični</a:t>
            </a:r>
            <a:r>
              <a:rPr lang="en-US" sz="1800" dirty="0" smtClean="0"/>
              <a:t> </a:t>
            </a:r>
            <a:r>
              <a:rPr lang="en-US" sz="1800" dirty="0" err="1" smtClean="0"/>
              <a:t>apscesi</a:t>
            </a:r>
            <a:r>
              <a:rPr lang="x-none" sz="1800" dirty="0" smtClean="0"/>
              <a:t>,</a:t>
            </a:r>
            <a:endParaRPr lang="en-US" sz="1800" dirty="0" smtClean="0"/>
          </a:p>
          <a:p>
            <a:pPr marL="285750" lvl="0" indent="-285750">
              <a:buClr>
                <a:srgbClr val="FFFF00"/>
              </a:buClr>
              <a:buSzPct val="170000"/>
              <a:buFont typeface="Arial" panose="020B0604020202020204" pitchFamily="34" charset="0"/>
              <a:buChar char="•"/>
            </a:pPr>
            <a:r>
              <a:rPr lang="en-US" sz="1800" dirty="0" err="1" smtClean="0"/>
              <a:t>Spondilitisi</a:t>
            </a:r>
            <a:r>
              <a:rPr lang="en-US" sz="1800" dirty="0" smtClean="0"/>
              <a:t> (</a:t>
            </a:r>
            <a:r>
              <a:rPr lang="en-US" sz="1800" dirty="0" err="1" smtClean="0"/>
              <a:t>specifični</a:t>
            </a:r>
            <a:r>
              <a:rPr lang="en-US" sz="1800" dirty="0" smtClean="0"/>
              <a:t> </a:t>
            </a:r>
            <a:r>
              <a:rPr lang="en-US" sz="1800" dirty="0" err="1" smtClean="0"/>
              <a:t>i</a:t>
            </a:r>
            <a:r>
              <a:rPr lang="en-US" sz="1800" dirty="0" smtClean="0"/>
              <a:t> u </a:t>
            </a:r>
            <a:r>
              <a:rPr lang="en-US" sz="1800" dirty="0" err="1" smtClean="0"/>
              <a:t>sklopu</a:t>
            </a:r>
            <a:r>
              <a:rPr lang="en-US" sz="1800" dirty="0" smtClean="0"/>
              <a:t> </a:t>
            </a:r>
            <a:r>
              <a:rPr lang="en-US" sz="1800" dirty="0" err="1" smtClean="0"/>
              <a:t>bakterijemija</a:t>
            </a:r>
            <a:r>
              <a:rPr lang="en-US" sz="1800" dirty="0" smtClean="0"/>
              <a:t>)</a:t>
            </a:r>
            <a:r>
              <a:rPr lang="x-none" sz="1800" dirty="0" smtClean="0"/>
              <a:t>.</a:t>
            </a:r>
            <a:endParaRPr lang="en-US" sz="1800" dirty="0" smtClean="0"/>
          </a:p>
        </p:txBody>
      </p:sp>
      <p:sp>
        <p:nvSpPr>
          <p:cNvPr id="6" name="Slide Number Placeholder 1"/>
          <p:cNvSpPr txBox="1">
            <a:spLocks/>
          </p:cNvSpPr>
          <p:nvPr/>
        </p:nvSpPr>
        <p:spPr>
          <a:xfrm>
            <a:off x="8460432" y="6492671"/>
            <a:ext cx="683568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i="1" kern="1200">
                <a:solidFill>
                  <a:schemeClr val="tx1"/>
                </a:solidFill>
                <a:latin typeface="Tahoma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i="1" kern="1200">
                <a:solidFill>
                  <a:schemeClr val="tx1"/>
                </a:solidFill>
                <a:latin typeface="Tahoma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i="1" kern="1200">
                <a:solidFill>
                  <a:schemeClr val="tx1"/>
                </a:solidFill>
                <a:latin typeface="Tahoma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i="1" kern="1200">
                <a:solidFill>
                  <a:schemeClr val="tx1"/>
                </a:solidFill>
                <a:latin typeface="Tahoma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i="1" kern="1200">
                <a:solidFill>
                  <a:schemeClr val="tx1"/>
                </a:solidFill>
                <a:latin typeface="Tahoma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i="1" kern="1200">
                <a:solidFill>
                  <a:schemeClr val="tx1"/>
                </a:solidFill>
                <a:latin typeface="Tahoma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i="1" kern="1200">
                <a:solidFill>
                  <a:schemeClr val="tx1"/>
                </a:solidFill>
                <a:latin typeface="Tahoma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i="1" kern="1200">
                <a:solidFill>
                  <a:schemeClr val="tx1"/>
                </a:solidFill>
                <a:latin typeface="Tahoma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i="1" kern="1200">
                <a:solidFill>
                  <a:schemeClr val="tx1"/>
                </a:solidFill>
                <a:latin typeface="Tahoma" charset="0"/>
                <a:ea typeface="+mn-ea"/>
                <a:cs typeface="+mn-cs"/>
              </a:defRPr>
            </a:lvl9pPr>
          </a:lstStyle>
          <a:p>
            <a:fld id="{8B473825-BB98-46D3-A343-54F2F9FF794F}" type="slidenum">
              <a:rPr lang="en-US" sz="1600" i="0" smtClean="0">
                <a:latin typeface="Calibri" pitchFamily="34" charset="0"/>
                <a:cs typeface="Calibri" pitchFamily="34" charset="0"/>
              </a:rPr>
              <a:pPr/>
              <a:t>35</a:t>
            </a:fld>
            <a:r>
              <a:rPr lang="en-US" sz="1600" i="0" dirty="0" smtClean="0">
                <a:latin typeface="Calibri" pitchFamily="34" charset="0"/>
                <a:cs typeface="Calibri" pitchFamily="34" charset="0"/>
              </a:rPr>
              <a:t>/</a:t>
            </a:r>
            <a:r>
              <a:rPr lang="x-none" sz="1600" i="0" dirty="0" smtClean="0">
                <a:latin typeface="Calibri" pitchFamily="34" charset="0"/>
                <a:cs typeface="Calibri" pitchFamily="34" charset="0"/>
              </a:rPr>
              <a:t>35</a:t>
            </a:r>
            <a:endParaRPr lang="en-US" sz="1600" i="0" dirty="0">
              <a:latin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71600" y="764704"/>
            <a:ext cx="7704856" cy="54784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i="0" spc="300" dirty="0">
                <a:solidFill>
                  <a:srgbClr val="FFFF00"/>
                </a:solidFill>
              </a:rPr>
              <a:t>MERE ZAŠTITE OD </a:t>
            </a:r>
            <a:r>
              <a:rPr lang="en-US" sz="2000" b="1" i="0" spc="300" dirty="0" smtClean="0">
                <a:solidFill>
                  <a:srgbClr val="FFFF00"/>
                </a:solidFill>
              </a:rPr>
              <a:t>INFEKCIJA</a:t>
            </a:r>
            <a:endParaRPr lang="x-none" sz="2000" b="1" i="0" spc="300" dirty="0" smtClean="0">
              <a:solidFill>
                <a:srgbClr val="FFFF00"/>
              </a:solidFill>
            </a:endParaRPr>
          </a:p>
          <a:p>
            <a:endParaRPr lang="en-US" i="0" dirty="0"/>
          </a:p>
          <a:p>
            <a:pPr marL="342900" lvl="0" indent="-342900">
              <a:spcBef>
                <a:spcPts val="1200"/>
              </a:spcBef>
              <a:spcAft>
                <a:spcPts val="1200"/>
              </a:spcAft>
              <a:buFont typeface="+mj-lt"/>
              <a:buAutoNum type="arabicPeriod"/>
            </a:pPr>
            <a:r>
              <a:rPr lang="en-US" b="1" i="0" dirty="0" err="1">
                <a:solidFill>
                  <a:srgbClr val="FFFF99"/>
                </a:solidFill>
              </a:rPr>
              <a:t>Vakcina</a:t>
            </a:r>
            <a:r>
              <a:rPr lang="en-US" b="1" i="0" dirty="0">
                <a:solidFill>
                  <a:srgbClr val="FFFF99"/>
                </a:solidFill>
              </a:rPr>
              <a:t> </a:t>
            </a:r>
            <a:r>
              <a:rPr lang="en-US" b="1" i="0" dirty="0" err="1">
                <a:solidFill>
                  <a:srgbClr val="FFFF99"/>
                </a:solidFill>
              </a:rPr>
              <a:t>protiv</a:t>
            </a:r>
            <a:r>
              <a:rPr lang="en-US" b="1" i="0" dirty="0">
                <a:solidFill>
                  <a:srgbClr val="FFFF99"/>
                </a:solidFill>
              </a:rPr>
              <a:t> </a:t>
            </a:r>
            <a:r>
              <a:rPr lang="en-US" b="1" i="0" dirty="0" err="1">
                <a:solidFill>
                  <a:srgbClr val="FFFF99"/>
                </a:solidFill>
              </a:rPr>
              <a:t>tetanusa</a:t>
            </a:r>
            <a:endParaRPr lang="en-US" i="0" dirty="0">
              <a:solidFill>
                <a:srgbClr val="FFFF99"/>
              </a:solidFill>
            </a:endParaRPr>
          </a:p>
          <a:p>
            <a:pPr marL="285750" lvl="0" indent="-285750">
              <a:buClr>
                <a:srgbClr val="FFFF00"/>
              </a:buClr>
              <a:buSzPct val="170000"/>
              <a:buFont typeface="Arial" panose="020B0604020202020204" pitchFamily="34" charset="0"/>
              <a:buChar char="•"/>
            </a:pPr>
            <a:r>
              <a:rPr lang="en-US" i="0" dirty="0" err="1"/>
              <a:t>Obnoviti</a:t>
            </a:r>
            <a:r>
              <a:rPr lang="en-US" i="0" dirty="0"/>
              <a:t> </a:t>
            </a:r>
            <a:r>
              <a:rPr lang="en-US" i="0" dirty="0" err="1"/>
              <a:t>vakcinaciju</a:t>
            </a:r>
            <a:r>
              <a:rPr lang="en-US" i="0" dirty="0"/>
              <a:t> </a:t>
            </a:r>
            <a:r>
              <a:rPr lang="en-US" i="0" dirty="0" err="1"/>
              <a:t>i</a:t>
            </a:r>
            <a:r>
              <a:rPr lang="en-US" i="0" dirty="0"/>
              <a:t> bez </a:t>
            </a:r>
            <a:r>
              <a:rPr lang="en-US" i="0" dirty="0" err="1"/>
              <a:t>traumatskog</a:t>
            </a:r>
            <a:r>
              <a:rPr lang="en-US" i="0" dirty="0"/>
              <a:t> </a:t>
            </a:r>
            <a:r>
              <a:rPr lang="en-US" i="0" dirty="0" err="1"/>
              <a:t>povoda</a:t>
            </a:r>
            <a:endParaRPr lang="en-US" i="0" dirty="0"/>
          </a:p>
          <a:p>
            <a:pPr marL="627063" indent="-361950"/>
            <a:r>
              <a:rPr lang="en-US" sz="1500" i="0" dirty="0" smtClean="0">
                <a:solidFill>
                  <a:srgbClr val="92D050"/>
                </a:solidFill>
              </a:rPr>
              <a:t>(</a:t>
            </a:r>
            <a:r>
              <a:rPr lang="en-US" sz="1500" i="0" dirty="0">
                <a:solidFill>
                  <a:srgbClr val="92D050"/>
                </a:solidFill>
              </a:rPr>
              <a:t>99. Lee HC , </a:t>
            </a:r>
            <a:r>
              <a:rPr lang="en-US" sz="1500" i="0" dirty="0" err="1">
                <a:solidFill>
                  <a:srgbClr val="92D050"/>
                </a:solidFill>
              </a:rPr>
              <a:t>Ko</a:t>
            </a:r>
            <a:r>
              <a:rPr lang="en-US" sz="1500" i="0" dirty="0">
                <a:solidFill>
                  <a:srgbClr val="92D050"/>
                </a:solidFill>
              </a:rPr>
              <a:t> WC, Chuang YC. Tetanus of the elderly</a:t>
            </a:r>
            <a:r>
              <a:rPr lang="en-US" sz="1500" i="0" dirty="0" smtClean="0">
                <a:solidFill>
                  <a:srgbClr val="92D050"/>
                </a:solidFill>
              </a:rPr>
              <a:t>.</a:t>
            </a:r>
            <a:r>
              <a:rPr lang="x-none" sz="1500" i="0" dirty="0" smtClean="0">
                <a:solidFill>
                  <a:srgbClr val="92D050"/>
                </a:solidFill>
              </a:rPr>
              <a:t> </a:t>
            </a:r>
            <a:r>
              <a:rPr lang="fr-FR" sz="1500" i="0" dirty="0" smtClean="0">
                <a:solidFill>
                  <a:srgbClr val="92D050"/>
                </a:solidFill>
              </a:rPr>
              <a:t>J </a:t>
            </a:r>
            <a:r>
              <a:rPr lang="fr-FR" sz="1500" i="0" dirty="0" err="1">
                <a:solidFill>
                  <a:srgbClr val="92D050"/>
                </a:solidFill>
              </a:rPr>
              <a:t>Microbial</a:t>
            </a:r>
            <a:r>
              <a:rPr lang="fr-FR" sz="1500" i="0" dirty="0">
                <a:solidFill>
                  <a:srgbClr val="92D050"/>
                </a:solidFill>
              </a:rPr>
              <a:t> </a:t>
            </a:r>
            <a:r>
              <a:rPr lang="fr-FR" sz="1500" i="0" dirty="0" err="1">
                <a:solidFill>
                  <a:srgbClr val="92D050"/>
                </a:solidFill>
              </a:rPr>
              <a:t>Immunol</a:t>
            </a:r>
            <a:r>
              <a:rPr lang="fr-FR" sz="1500" i="0" dirty="0">
                <a:solidFill>
                  <a:srgbClr val="92D050"/>
                </a:solidFill>
              </a:rPr>
              <a:t> Infect 2000; 33(3):191-6</a:t>
            </a:r>
            <a:r>
              <a:rPr lang="fr-FR" sz="1500" i="0" dirty="0" smtClean="0">
                <a:solidFill>
                  <a:srgbClr val="92D050"/>
                </a:solidFill>
              </a:rPr>
              <a:t>.</a:t>
            </a:r>
            <a:r>
              <a:rPr lang="en-US" sz="1500" i="0" dirty="0" smtClean="0">
                <a:solidFill>
                  <a:srgbClr val="92D050"/>
                </a:solidFill>
              </a:rPr>
              <a:t>)</a:t>
            </a:r>
            <a:endParaRPr lang="en-US" sz="1500" i="0" dirty="0">
              <a:solidFill>
                <a:srgbClr val="92D050"/>
              </a:solidFill>
            </a:endParaRPr>
          </a:p>
          <a:p>
            <a:pPr lvl="0">
              <a:spcBef>
                <a:spcPts val="1200"/>
              </a:spcBef>
              <a:spcAft>
                <a:spcPts val="1200"/>
              </a:spcAft>
            </a:pPr>
            <a:r>
              <a:rPr lang="x-none" b="1" i="0" dirty="0" smtClean="0">
                <a:solidFill>
                  <a:srgbClr val="FFFF99"/>
                </a:solidFill>
              </a:rPr>
              <a:t>2.  </a:t>
            </a:r>
            <a:r>
              <a:rPr lang="en-US" b="1" i="0" dirty="0" err="1" smtClean="0">
                <a:solidFill>
                  <a:srgbClr val="FFFF99"/>
                </a:solidFill>
              </a:rPr>
              <a:t>Varičela</a:t>
            </a:r>
            <a:r>
              <a:rPr lang="en-US" b="1" i="0" dirty="0" smtClean="0">
                <a:solidFill>
                  <a:srgbClr val="FFFF99"/>
                </a:solidFill>
              </a:rPr>
              <a:t>-zoster </a:t>
            </a:r>
            <a:r>
              <a:rPr lang="en-US" b="1" i="0" dirty="0" err="1">
                <a:solidFill>
                  <a:srgbClr val="FFFF99"/>
                </a:solidFill>
              </a:rPr>
              <a:t>vakcina</a:t>
            </a:r>
            <a:endParaRPr lang="en-US" i="0" dirty="0">
              <a:solidFill>
                <a:srgbClr val="FFFF99"/>
              </a:solidFill>
            </a:endParaRPr>
          </a:p>
          <a:p>
            <a:pPr marL="285750" lvl="0" indent="-285750">
              <a:buClr>
                <a:srgbClr val="FFFF00"/>
              </a:buClr>
              <a:buSzPct val="170000"/>
              <a:buFont typeface="Arial" panose="020B0604020202020204" pitchFamily="34" charset="0"/>
              <a:buChar char="•"/>
            </a:pPr>
            <a:r>
              <a:rPr lang="en-US" i="0" dirty="0" err="1" smtClean="0"/>
              <a:t>Osob</a:t>
            </a:r>
            <a:r>
              <a:rPr lang="x-none" i="0" dirty="0" smtClean="0"/>
              <a:t>ama</a:t>
            </a:r>
            <a:r>
              <a:rPr lang="en-US" i="0" dirty="0" smtClean="0"/>
              <a:t> </a:t>
            </a:r>
            <a:r>
              <a:rPr lang="en-US" i="0" dirty="0" err="1" smtClean="0"/>
              <a:t>starij</a:t>
            </a:r>
            <a:r>
              <a:rPr lang="x-none" i="0" dirty="0" smtClean="0"/>
              <a:t>im</a:t>
            </a:r>
            <a:r>
              <a:rPr lang="en-US" i="0" dirty="0" smtClean="0"/>
              <a:t> </a:t>
            </a:r>
            <a:r>
              <a:rPr lang="en-US" i="0" dirty="0"/>
              <a:t>od 60 </a:t>
            </a:r>
            <a:r>
              <a:rPr lang="en-US" i="0" dirty="0" err="1"/>
              <a:t>godina</a:t>
            </a:r>
            <a:r>
              <a:rPr lang="en-US" i="0" dirty="0"/>
              <a:t> </a:t>
            </a:r>
            <a:r>
              <a:rPr lang="x-none" i="0" dirty="0" smtClean="0"/>
              <a:t>preporučuje se </a:t>
            </a:r>
            <a:r>
              <a:rPr lang="en-US" i="0" dirty="0" err="1" smtClean="0"/>
              <a:t>jedn</a:t>
            </a:r>
            <a:r>
              <a:rPr lang="x-none" i="0" dirty="0" smtClean="0"/>
              <a:t>a</a:t>
            </a:r>
            <a:r>
              <a:rPr lang="en-US" i="0" dirty="0" smtClean="0"/>
              <a:t> </a:t>
            </a:r>
            <a:r>
              <a:rPr lang="en-US" i="0" dirty="0" err="1" smtClean="0"/>
              <a:t>doz</a:t>
            </a:r>
            <a:r>
              <a:rPr lang="x-none" i="0" dirty="0" smtClean="0"/>
              <a:t>a</a:t>
            </a:r>
            <a:r>
              <a:rPr lang="en-US" i="0" dirty="0" smtClean="0"/>
              <a:t> </a:t>
            </a:r>
            <a:r>
              <a:rPr lang="en-US" i="0" dirty="0" err="1" smtClean="0"/>
              <a:t>va</a:t>
            </a:r>
            <a:r>
              <a:rPr lang="x-none" i="0" dirty="0" smtClean="0"/>
              <a:t>k</a:t>
            </a:r>
            <a:r>
              <a:rPr lang="en-US" i="0" dirty="0" smtClean="0"/>
              <a:t>cine</a:t>
            </a:r>
            <a:r>
              <a:rPr lang="x-none" i="0" dirty="0" smtClean="0"/>
              <a:t> </a:t>
            </a:r>
            <a:br>
              <a:rPr lang="x-none" i="0" dirty="0" smtClean="0"/>
            </a:br>
            <a:r>
              <a:rPr lang="en-US" i="0" dirty="0" smtClean="0"/>
              <a:t>(bez </a:t>
            </a:r>
            <a:r>
              <a:rPr lang="en-US" i="0" dirty="0" err="1"/>
              <a:t>obzira</a:t>
            </a:r>
            <a:r>
              <a:rPr lang="en-US" i="0" dirty="0"/>
              <a:t> da li </a:t>
            </a:r>
            <a:r>
              <a:rPr lang="en-US" i="0" dirty="0" err="1"/>
              <a:t>su</a:t>
            </a:r>
            <a:r>
              <a:rPr lang="en-US" i="0" dirty="0"/>
              <a:t> </a:t>
            </a:r>
            <a:r>
              <a:rPr lang="en-US" i="0" dirty="0" err="1"/>
              <a:t>preležale</a:t>
            </a:r>
            <a:r>
              <a:rPr lang="en-US" i="0" dirty="0"/>
              <a:t> HZ)</a:t>
            </a:r>
          </a:p>
          <a:p>
            <a:pPr marL="627063" indent="-361950"/>
            <a:r>
              <a:rPr lang="en-US" sz="1500" i="0" dirty="0" smtClean="0">
                <a:solidFill>
                  <a:srgbClr val="92D050"/>
                </a:solidFill>
              </a:rPr>
              <a:t>(</a:t>
            </a:r>
            <a:r>
              <a:rPr lang="en-US" sz="1500" i="0" dirty="0">
                <a:solidFill>
                  <a:srgbClr val="92D050"/>
                </a:solidFill>
              </a:rPr>
              <a:t>105. </a:t>
            </a:r>
            <a:r>
              <a:rPr lang="en-US" sz="1500" i="0" dirty="0" err="1">
                <a:solidFill>
                  <a:srgbClr val="92D050"/>
                </a:solidFill>
              </a:rPr>
              <a:t>Zussman</a:t>
            </a:r>
            <a:r>
              <a:rPr lang="en-US" sz="1500" i="0" dirty="0">
                <a:solidFill>
                  <a:srgbClr val="92D050"/>
                </a:solidFill>
              </a:rPr>
              <a:t> J, Lorraine Y. Zoster vaccine live for the </a:t>
            </a:r>
            <a:r>
              <a:rPr lang="en-US" sz="1500" i="0" dirty="0" smtClean="0">
                <a:solidFill>
                  <a:srgbClr val="92D050"/>
                </a:solidFill>
              </a:rPr>
              <a:t>pre­vention </a:t>
            </a:r>
            <a:r>
              <a:rPr lang="en-US" sz="1500" i="0" dirty="0">
                <a:solidFill>
                  <a:srgbClr val="92D050"/>
                </a:solidFill>
              </a:rPr>
              <a:t>of shingles in the elderly patient. </a:t>
            </a:r>
            <a:r>
              <a:rPr lang="en-US" sz="1500" i="0" dirty="0" err="1">
                <a:solidFill>
                  <a:srgbClr val="92D050"/>
                </a:solidFill>
              </a:rPr>
              <a:t>Clin</a:t>
            </a:r>
            <a:r>
              <a:rPr lang="en-US" sz="1500" i="0" dirty="0">
                <a:solidFill>
                  <a:srgbClr val="92D050"/>
                </a:solidFill>
              </a:rPr>
              <a:t> </a:t>
            </a:r>
            <a:r>
              <a:rPr lang="en-US" sz="1500" i="0" dirty="0" err="1" smtClean="0">
                <a:solidFill>
                  <a:srgbClr val="92D050"/>
                </a:solidFill>
              </a:rPr>
              <a:t>Interv</a:t>
            </a:r>
            <a:r>
              <a:rPr lang="x-none" sz="1500" i="0" dirty="0" smtClean="0">
                <a:solidFill>
                  <a:srgbClr val="92D050"/>
                </a:solidFill>
              </a:rPr>
              <a:t> </a:t>
            </a:r>
            <a:r>
              <a:rPr lang="en-US" sz="1500" i="0" dirty="0" smtClean="0">
                <a:solidFill>
                  <a:srgbClr val="92D050"/>
                </a:solidFill>
              </a:rPr>
              <a:t>Aging </a:t>
            </a:r>
            <a:r>
              <a:rPr lang="en-US" sz="1500" i="0" dirty="0">
                <a:solidFill>
                  <a:srgbClr val="92D050"/>
                </a:solidFill>
              </a:rPr>
              <a:t>2008; 3(2):241-250</a:t>
            </a:r>
            <a:r>
              <a:rPr lang="en-US" sz="1500" i="0" dirty="0" smtClean="0">
                <a:solidFill>
                  <a:srgbClr val="92D050"/>
                </a:solidFill>
              </a:rPr>
              <a:t>.)</a:t>
            </a:r>
            <a:endParaRPr lang="en-US" sz="1500" i="0" dirty="0">
              <a:solidFill>
                <a:srgbClr val="92D050"/>
              </a:solidFill>
            </a:endParaRPr>
          </a:p>
          <a:p>
            <a:pPr lvl="0">
              <a:spcBef>
                <a:spcPts val="1200"/>
              </a:spcBef>
              <a:spcAft>
                <a:spcPts val="1200"/>
              </a:spcAft>
            </a:pPr>
            <a:r>
              <a:rPr lang="x-none" b="1" i="0" dirty="0" smtClean="0">
                <a:solidFill>
                  <a:srgbClr val="FFFF99"/>
                </a:solidFill>
              </a:rPr>
              <a:t>3.  </a:t>
            </a:r>
            <a:r>
              <a:rPr lang="en-US" b="1" i="0" dirty="0" err="1" smtClean="0">
                <a:solidFill>
                  <a:srgbClr val="FFFF99"/>
                </a:solidFill>
              </a:rPr>
              <a:t>Pneumokokna</a:t>
            </a:r>
            <a:r>
              <a:rPr lang="en-US" b="1" i="0" dirty="0" smtClean="0">
                <a:solidFill>
                  <a:srgbClr val="FFFF99"/>
                </a:solidFill>
              </a:rPr>
              <a:t> </a:t>
            </a:r>
            <a:r>
              <a:rPr lang="en-US" b="1" i="0" dirty="0" err="1">
                <a:solidFill>
                  <a:srgbClr val="FFFF99"/>
                </a:solidFill>
              </a:rPr>
              <a:t>vakcina</a:t>
            </a:r>
            <a:endParaRPr lang="en-US" i="0" dirty="0">
              <a:solidFill>
                <a:srgbClr val="FFFF99"/>
              </a:solidFill>
            </a:endParaRPr>
          </a:p>
          <a:p>
            <a:pPr marL="285750" lvl="0" indent="-285750">
              <a:buClr>
                <a:srgbClr val="FFFF00"/>
              </a:buClr>
              <a:buSzPct val="170000"/>
              <a:buFont typeface="Arial" panose="020B0604020202020204" pitchFamily="34" charset="0"/>
              <a:buChar char="•"/>
            </a:pPr>
            <a:r>
              <a:rPr lang="en-US" i="0" dirty="0" err="1"/>
              <a:t>Indikovana</a:t>
            </a:r>
            <a:r>
              <a:rPr lang="en-US" i="0" dirty="0"/>
              <a:t> </a:t>
            </a:r>
            <a:r>
              <a:rPr lang="en-US" i="0" dirty="0" err="1"/>
              <a:t>kod</a:t>
            </a:r>
            <a:r>
              <a:rPr lang="en-US" i="0" dirty="0"/>
              <a:t> </a:t>
            </a:r>
            <a:r>
              <a:rPr lang="en-US" i="0" dirty="0" err="1"/>
              <a:t>starijih</a:t>
            </a:r>
            <a:r>
              <a:rPr lang="en-US" i="0" dirty="0"/>
              <a:t> od 65 </a:t>
            </a:r>
            <a:r>
              <a:rPr lang="en-US" i="0" dirty="0" err="1"/>
              <a:t>godina</a:t>
            </a:r>
            <a:r>
              <a:rPr lang="en-US" i="0" dirty="0"/>
              <a:t> (</a:t>
            </a:r>
            <a:r>
              <a:rPr lang="en-US" i="0" dirty="0" err="1"/>
              <a:t>hroničari</a:t>
            </a:r>
            <a:r>
              <a:rPr lang="en-US" i="0" dirty="0"/>
              <a:t>)</a:t>
            </a:r>
          </a:p>
          <a:p>
            <a:pPr marL="285750" lvl="0" indent="-285750">
              <a:buClr>
                <a:srgbClr val="FFFF00"/>
              </a:buClr>
              <a:buSzPct val="170000"/>
              <a:buFont typeface="Arial" panose="020B0604020202020204" pitchFamily="34" charset="0"/>
              <a:buChar char="•"/>
            </a:pPr>
            <a:r>
              <a:rPr lang="x-none" i="0" dirty="0" smtClean="0"/>
              <a:t>N</a:t>
            </a:r>
            <a:r>
              <a:rPr lang="en-US" i="0" dirty="0" smtClean="0"/>
              <a:t>e </a:t>
            </a:r>
            <a:r>
              <a:rPr lang="en-US" i="0" dirty="0" err="1"/>
              <a:t>štiti</a:t>
            </a:r>
            <a:r>
              <a:rPr lang="en-US" i="0" dirty="0"/>
              <a:t> od </a:t>
            </a:r>
            <a:r>
              <a:rPr lang="en-US" i="0" dirty="0" err="1"/>
              <a:t>mukozalne</a:t>
            </a:r>
            <a:r>
              <a:rPr lang="en-US" i="0" dirty="0"/>
              <a:t> </a:t>
            </a:r>
            <a:r>
              <a:rPr lang="en-US" i="0" dirty="0" err="1"/>
              <a:t>bolesti</a:t>
            </a:r>
            <a:r>
              <a:rPr lang="en-US" i="0" dirty="0"/>
              <a:t> (</a:t>
            </a:r>
            <a:r>
              <a:rPr lang="en-US" i="0" dirty="0" err="1"/>
              <a:t>npr</a:t>
            </a:r>
            <a:r>
              <a:rPr lang="en-US" i="0" dirty="0"/>
              <a:t>. sinusitis), </a:t>
            </a:r>
            <a:r>
              <a:rPr lang="en-US" i="0" dirty="0" err="1"/>
              <a:t>ali</a:t>
            </a:r>
            <a:r>
              <a:rPr lang="en-US" i="0" dirty="0"/>
              <a:t> </a:t>
            </a:r>
            <a:r>
              <a:rPr lang="en-US" i="0" dirty="0" err="1"/>
              <a:t>smanjuje</a:t>
            </a:r>
            <a:r>
              <a:rPr lang="en-US" i="0" dirty="0"/>
              <a:t> </a:t>
            </a:r>
            <a:r>
              <a:rPr lang="en-US" i="0" dirty="0" err="1"/>
              <a:t>rizik</a:t>
            </a:r>
            <a:r>
              <a:rPr lang="en-US" i="0" dirty="0"/>
              <a:t> od </a:t>
            </a:r>
            <a:r>
              <a:rPr lang="en-US" i="0" dirty="0" err="1"/>
              <a:t>invazivnih</a:t>
            </a:r>
            <a:r>
              <a:rPr lang="en-US" i="0" dirty="0"/>
              <a:t> </a:t>
            </a:r>
            <a:r>
              <a:rPr lang="en-US" i="0" dirty="0" err="1"/>
              <a:t>oblika</a:t>
            </a:r>
            <a:r>
              <a:rPr lang="en-US" i="0" dirty="0"/>
              <a:t> </a:t>
            </a:r>
            <a:r>
              <a:rPr lang="en-US" i="0" dirty="0" err="1" smtClean="0"/>
              <a:t>bolesti</a:t>
            </a:r>
            <a:r>
              <a:rPr lang="x-none" i="0" dirty="0" smtClean="0"/>
              <a:t> (engl. </a:t>
            </a:r>
            <a:r>
              <a:rPr lang="x-none" i="0" dirty="0" err="1" smtClean="0"/>
              <a:t>Invazive</a:t>
            </a:r>
            <a:r>
              <a:rPr lang="x-none" i="0" dirty="0" smtClean="0"/>
              <a:t> </a:t>
            </a:r>
            <a:r>
              <a:rPr lang="x-none" i="0" dirty="0" err="1" smtClean="0"/>
              <a:t>Pneumococcal</a:t>
            </a:r>
            <a:r>
              <a:rPr lang="x-none" i="0" dirty="0" smtClean="0"/>
              <a:t> </a:t>
            </a:r>
            <a:r>
              <a:rPr lang="x-none" i="0" dirty="0" err="1" smtClean="0"/>
              <a:t>Disease</a:t>
            </a:r>
            <a:r>
              <a:rPr lang="x-none" i="0" dirty="0" smtClean="0"/>
              <a:t> – IPD)</a:t>
            </a:r>
            <a:endParaRPr lang="en-US" i="0" dirty="0"/>
          </a:p>
          <a:p>
            <a:pPr marL="627063" indent="-361950"/>
            <a:r>
              <a:rPr lang="en-US" sz="1500" i="0" dirty="0" smtClean="0">
                <a:solidFill>
                  <a:srgbClr val="92D050"/>
                </a:solidFill>
              </a:rPr>
              <a:t>(</a:t>
            </a:r>
            <a:r>
              <a:rPr lang="en-US" sz="1500" i="0" dirty="0">
                <a:solidFill>
                  <a:srgbClr val="92D050"/>
                </a:solidFill>
              </a:rPr>
              <a:t>102. Jackson LA, </a:t>
            </a:r>
            <a:r>
              <a:rPr lang="en-US" sz="1500" i="0" dirty="0" err="1">
                <a:solidFill>
                  <a:srgbClr val="92D050"/>
                </a:solidFill>
              </a:rPr>
              <a:t>Janoff</a:t>
            </a:r>
            <a:r>
              <a:rPr lang="en-US" sz="1500" i="0" dirty="0">
                <a:solidFill>
                  <a:srgbClr val="92D050"/>
                </a:solidFill>
              </a:rPr>
              <a:t> NE. Pneumococcal vaccination </a:t>
            </a:r>
            <a:r>
              <a:rPr lang="en-US" sz="1500" i="0" dirty="0" smtClean="0">
                <a:solidFill>
                  <a:srgbClr val="92D050"/>
                </a:solidFill>
              </a:rPr>
              <a:t>of</a:t>
            </a:r>
            <a:r>
              <a:rPr lang="x-none" sz="1500" i="0" dirty="0" smtClean="0">
                <a:solidFill>
                  <a:srgbClr val="92D050"/>
                </a:solidFill>
              </a:rPr>
              <a:t> </a:t>
            </a:r>
            <a:r>
              <a:rPr lang="en-US" sz="1500" i="0" dirty="0" smtClean="0">
                <a:solidFill>
                  <a:srgbClr val="92D050"/>
                </a:solidFill>
              </a:rPr>
              <a:t>elderly </a:t>
            </a:r>
            <a:r>
              <a:rPr lang="en-US" sz="1500" i="0" dirty="0">
                <a:solidFill>
                  <a:srgbClr val="92D050"/>
                </a:solidFill>
              </a:rPr>
              <a:t>adults: new paradigms for protection. </a:t>
            </a:r>
            <a:r>
              <a:rPr lang="en-US" sz="1500" i="0" dirty="0" err="1">
                <a:solidFill>
                  <a:srgbClr val="92D050"/>
                </a:solidFill>
              </a:rPr>
              <a:t>Clin</a:t>
            </a:r>
            <a:r>
              <a:rPr lang="en-US" sz="1500" i="0" dirty="0">
                <a:solidFill>
                  <a:srgbClr val="92D050"/>
                </a:solidFill>
              </a:rPr>
              <a:t> </a:t>
            </a:r>
            <a:r>
              <a:rPr lang="en-US" sz="1500" i="0" dirty="0" smtClean="0">
                <a:solidFill>
                  <a:srgbClr val="92D050"/>
                </a:solidFill>
              </a:rPr>
              <a:t>In­fect </a:t>
            </a:r>
            <a:r>
              <a:rPr lang="en-US" sz="1500" i="0" dirty="0" err="1">
                <a:solidFill>
                  <a:srgbClr val="92D050"/>
                </a:solidFill>
              </a:rPr>
              <a:t>Dis</a:t>
            </a:r>
            <a:r>
              <a:rPr lang="en-US" sz="1500" i="0" dirty="0">
                <a:solidFill>
                  <a:srgbClr val="92D050"/>
                </a:solidFill>
              </a:rPr>
              <a:t> 2008; 47:1328-38</a:t>
            </a:r>
            <a:r>
              <a:rPr lang="en-US" sz="1500" i="0" dirty="0" smtClean="0">
                <a:solidFill>
                  <a:srgbClr val="92D050"/>
                </a:solidFill>
              </a:rPr>
              <a:t>.)</a:t>
            </a:r>
            <a:endParaRPr lang="en-US" sz="1500" i="0" dirty="0">
              <a:solidFill>
                <a:srgbClr val="92D050"/>
              </a:solidFill>
            </a:endParaRPr>
          </a:p>
        </p:txBody>
      </p:sp>
      <p:sp>
        <p:nvSpPr>
          <p:cNvPr id="5" name="Slide Number Placeholder 1"/>
          <p:cNvSpPr txBox="1">
            <a:spLocks/>
          </p:cNvSpPr>
          <p:nvPr/>
        </p:nvSpPr>
        <p:spPr>
          <a:xfrm>
            <a:off x="8460432" y="6492671"/>
            <a:ext cx="683568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i="1" kern="1200">
                <a:solidFill>
                  <a:schemeClr val="tx1"/>
                </a:solidFill>
                <a:latin typeface="Tahoma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i="1" kern="1200">
                <a:solidFill>
                  <a:schemeClr val="tx1"/>
                </a:solidFill>
                <a:latin typeface="Tahoma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i="1" kern="1200">
                <a:solidFill>
                  <a:schemeClr val="tx1"/>
                </a:solidFill>
                <a:latin typeface="Tahoma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i="1" kern="1200">
                <a:solidFill>
                  <a:schemeClr val="tx1"/>
                </a:solidFill>
                <a:latin typeface="Tahoma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i="1" kern="1200">
                <a:solidFill>
                  <a:schemeClr val="tx1"/>
                </a:solidFill>
                <a:latin typeface="Tahoma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i="1" kern="1200">
                <a:solidFill>
                  <a:schemeClr val="tx1"/>
                </a:solidFill>
                <a:latin typeface="Tahoma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i="1" kern="1200">
                <a:solidFill>
                  <a:schemeClr val="tx1"/>
                </a:solidFill>
                <a:latin typeface="Tahoma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i="1" kern="1200">
                <a:solidFill>
                  <a:schemeClr val="tx1"/>
                </a:solidFill>
                <a:latin typeface="Tahoma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i="1" kern="1200">
                <a:solidFill>
                  <a:schemeClr val="tx1"/>
                </a:solidFill>
                <a:latin typeface="Tahoma" charset="0"/>
                <a:ea typeface="+mn-ea"/>
                <a:cs typeface="+mn-cs"/>
              </a:defRPr>
            </a:lvl9pPr>
          </a:lstStyle>
          <a:p>
            <a:fld id="{8B473825-BB98-46D3-A343-54F2F9FF794F}" type="slidenum">
              <a:rPr lang="en-US" sz="1600" i="0" smtClean="0">
                <a:latin typeface="Calibri" pitchFamily="34" charset="0"/>
                <a:cs typeface="Calibri" pitchFamily="34" charset="0"/>
              </a:rPr>
              <a:pPr/>
              <a:t>36</a:t>
            </a:fld>
            <a:r>
              <a:rPr lang="en-US" sz="1600" i="0" dirty="0" smtClean="0">
                <a:latin typeface="Calibri" pitchFamily="34" charset="0"/>
                <a:cs typeface="Calibri" pitchFamily="34" charset="0"/>
              </a:rPr>
              <a:t>/</a:t>
            </a:r>
            <a:r>
              <a:rPr lang="x-none" sz="1600" i="0" dirty="0" smtClean="0">
                <a:latin typeface="Calibri" pitchFamily="34" charset="0"/>
                <a:cs typeface="Calibri" pitchFamily="34" charset="0"/>
              </a:rPr>
              <a:t>35</a:t>
            </a:r>
            <a:endParaRPr lang="en-US" sz="1600" i="0" dirty="0"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15768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43608" y="1412776"/>
            <a:ext cx="7632848" cy="35548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ts val="1200"/>
              </a:spcBef>
              <a:spcAft>
                <a:spcPts val="1200"/>
              </a:spcAft>
            </a:pPr>
            <a:r>
              <a:rPr lang="x-none" b="1" i="0" dirty="0">
                <a:solidFill>
                  <a:srgbClr val="FFFF99"/>
                </a:solidFill>
              </a:rPr>
              <a:t>4.  </a:t>
            </a:r>
            <a:r>
              <a:rPr lang="en-US" b="1" i="0" dirty="0" err="1">
                <a:solidFill>
                  <a:srgbClr val="FFFF99"/>
                </a:solidFill>
              </a:rPr>
              <a:t>Sezonska</a:t>
            </a:r>
            <a:r>
              <a:rPr lang="en-US" b="1" i="0" dirty="0">
                <a:solidFill>
                  <a:srgbClr val="FFFF99"/>
                </a:solidFill>
              </a:rPr>
              <a:t> </a:t>
            </a:r>
            <a:r>
              <a:rPr lang="en-US" b="1" i="0" dirty="0" err="1">
                <a:solidFill>
                  <a:srgbClr val="FFFF99"/>
                </a:solidFill>
              </a:rPr>
              <a:t>influenca-vakcina</a:t>
            </a:r>
            <a:endParaRPr lang="en-US" i="0" dirty="0">
              <a:solidFill>
                <a:srgbClr val="FFFF99"/>
              </a:solidFill>
            </a:endParaRPr>
          </a:p>
          <a:p>
            <a:pPr marL="273050" indent="-273050">
              <a:buClr>
                <a:srgbClr val="FFFF00"/>
              </a:buClr>
              <a:buSzPct val="170000"/>
              <a:buFont typeface="Arial" pitchFamily="34" charset="0"/>
              <a:buChar char="•"/>
            </a:pPr>
            <a:r>
              <a:rPr lang="x-none" i="0" dirty="0" smtClean="0"/>
              <a:t>Preporučuje se veća doza kod starijih osoba</a:t>
            </a:r>
          </a:p>
          <a:p>
            <a:pPr marL="712788" indent="-447675"/>
            <a:r>
              <a:rPr lang="en-US" sz="1500" i="0" dirty="0" smtClean="0">
                <a:solidFill>
                  <a:srgbClr val="92D050"/>
                </a:solidFill>
              </a:rPr>
              <a:t>(</a:t>
            </a:r>
            <a:r>
              <a:rPr lang="x-none" sz="1500" i="0" dirty="0" smtClean="0">
                <a:solidFill>
                  <a:srgbClr val="92D050"/>
                </a:solidFill>
              </a:rPr>
              <a:t>103. </a:t>
            </a:r>
            <a:r>
              <a:rPr lang="en-US" sz="1500" i="0" dirty="0" smtClean="0">
                <a:solidFill>
                  <a:srgbClr val="92D050"/>
                </a:solidFill>
              </a:rPr>
              <a:t>Jefferson </a:t>
            </a:r>
            <a:r>
              <a:rPr lang="en-US" sz="1500" i="0" dirty="0">
                <a:solidFill>
                  <a:srgbClr val="92D050"/>
                </a:solidFill>
              </a:rPr>
              <a:t>T, </a:t>
            </a:r>
            <a:r>
              <a:rPr lang="en-US" sz="1500" i="0" dirty="0" err="1">
                <a:solidFill>
                  <a:srgbClr val="92D050"/>
                </a:solidFill>
              </a:rPr>
              <a:t>Rivetti</a:t>
            </a:r>
            <a:r>
              <a:rPr lang="en-US" sz="1500" i="0" dirty="0">
                <a:solidFill>
                  <a:srgbClr val="92D050"/>
                </a:solidFill>
              </a:rPr>
              <a:t> D, </a:t>
            </a:r>
            <a:r>
              <a:rPr lang="en-US" sz="1500" i="0" dirty="0" err="1">
                <a:solidFill>
                  <a:srgbClr val="92D050"/>
                </a:solidFill>
              </a:rPr>
              <a:t>Rudin</a:t>
            </a:r>
            <a:r>
              <a:rPr lang="en-US" sz="1500" i="0" dirty="0">
                <a:solidFill>
                  <a:srgbClr val="92D050"/>
                </a:solidFill>
              </a:rPr>
              <a:t> M, et al. Efficacy </a:t>
            </a:r>
            <a:r>
              <a:rPr lang="en-US" sz="1500" i="0" dirty="0" smtClean="0">
                <a:solidFill>
                  <a:srgbClr val="92D050"/>
                </a:solidFill>
              </a:rPr>
              <a:t>and</a:t>
            </a:r>
            <a:r>
              <a:rPr lang="x-none" sz="1500" i="0" dirty="0" smtClean="0">
                <a:solidFill>
                  <a:srgbClr val="92D050"/>
                </a:solidFill>
              </a:rPr>
              <a:t> </a:t>
            </a:r>
            <a:r>
              <a:rPr lang="en-US" sz="1500" i="0" dirty="0" smtClean="0">
                <a:solidFill>
                  <a:srgbClr val="92D050"/>
                </a:solidFill>
              </a:rPr>
              <a:t>effectiveness </a:t>
            </a:r>
            <a:r>
              <a:rPr lang="en-US" sz="1500" i="0" dirty="0">
                <a:solidFill>
                  <a:srgbClr val="92D050"/>
                </a:solidFill>
              </a:rPr>
              <a:t>of influenza vaccines in elderly people: a systematic review. Lancet 2005; 366:1165-74.</a:t>
            </a:r>
          </a:p>
          <a:p>
            <a:pPr marL="712788" indent="-447675"/>
            <a:r>
              <a:rPr lang="x-none" sz="1500" i="0" dirty="0" smtClean="0">
                <a:solidFill>
                  <a:srgbClr val="92D050"/>
                </a:solidFill>
              </a:rPr>
              <a:t>104. </a:t>
            </a:r>
            <a:r>
              <a:rPr lang="en-US" sz="1500" i="0" dirty="0" err="1" smtClean="0">
                <a:solidFill>
                  <a:srgbClr val="92D050"/>
                </a:solidFill>
              </a:rPr>
              <a:t>DiazGranados</a:t>
            </a:r>
            <a:r>
              <a:rPr lang="en-US" sz="1500" i="0" dirty="0" smtClean="0">
                <a:solidFill>
                  <a:srgbClr val="92D050"/>
                </a:solidFill>
              </a:rPr>
              <a:t> </a:t>
            </a:r>
            <a:r>
              <a:rPr lang="en-US" sz="1500" i="0" dirty="0">
                <a:solidFill>
                  <a:srgbClr val="92D050"/>
                </a:solidFill>
              </a:rPr>
              <a:t>CA, Dunning AJ, Murray Kimmel M, et al. Efficacy of high-dose versus standard-dose in­ </a:t>
            </a:r>
            <a:r>
              <a:rPr lang="en-US" sz="1500" i="0" dirty="0" err="1">
                <a:solidFill>
                  <a:srgbClr val="92D050"/>
                </a:solidFill>
              </a:rPr>
              <a:t>fluenza</a:t>
            </a:r>
            <a:r>
              <a:rPr lang="en-US" sz="1500" i="0" dirty="0">
                <a:solidFill>
                  <a:srgbClr val="92D050"/>
                </a:solidFill>
              </a:rPr>
              <a:t> vaccine in older adults. N </a:t>
            </a:r>
            <a:r>
              <a:rPr lang="en-US" sz="1500" i="0" dirty="0" err="1">
                <a:solidFill>
                  <a:srgbClr val="92D050"/>
                </a:solidFill>
              </a:rPr>
              <a:t>Engl</a:t>
            </a:r>
            <a:r>
              <a:rPr lang="en-US" sz="1500" i="0" dirty="0">
                <a:solidFill>
                  <a:srgbClr val="92D050"/>
                </a:solidFill>
              </a:rPr>
              <a:t> J Med </a:t>
            </a:r>
            <a:r>
              <a:rPr lang="en-US" sz="1500" i="0" dirty="0" smtClean="0">
                <a:solidFill>
                  <a:srgbClr val="92D050"/>
                </a:solidFill>
              </a:rPr>
              <a:t>2014;</a:t>
            </a:r>
            <a:r>
              <a:rPr lang="x-none" sz="1500" i="0" dirty="0" smtClean="0">
                <a:solidFill>
                  <a:srgbClr val="92D050"/>
                </a:solidFill>
              </a:rPr>
              <a:t> 371:635-45.</a:t>
            </a:r>
            <a:r>
              <a:rPr lang="en-US" sz="1500" i="0" dirty="0" smtClean="0">
                <a:solidFill>
                  <a:srgbClr val="92D050"/>
                </a:solidFill>
              </a:rPr>
              <a:t>)</a:t>
            </a:r>
            <a:endParaRPr lang="en-US" sz="1500" i="0" dirty="0">
              <a:solidFill>
                <a:srgbClr val="92D050"/>
              </a:solidFill>
            </a:endParaRPr>
          </a:p>
          <a:p>
            <a:pPr lvl="0">
              <a:spcBef>
                <a:spcPts val="1200"/>
              </a:spcBef>
              <a:spcAft>
                <a:spcPts val="1200"/>
              </a:spcAft>
            </a:pPr>
            <a:r>
              <a:rPr lang="x-none" b="1" i="0" dirty="0">
                <a:solidFill>
                  <a:srgbClr val="FFFF99"/>
                </a:solidFill>
              </a:rPr>
              <a:t>5.  </a:t>
            </a:r>
            <a:r>
              <a:rPr lang="en-US" b="1" i="0" dirty="0" err="1">
                <a:solidFill>
                  <a:srgbClr val="FFFF99"/>
                </a:solidFill>
              </a:rPr>
              <a:t>Ostale</a:t>
            </a:r>
            <a:r>
              <a:rPr lang="en-US" b="1" i="0" dirty="0">
                <a:solidFill>
                  <a:srgbClr val="FFFF99"/>
                </a:solidFill>
              </a:rPr>
              <a:t> </a:t>
            </a:r>
            <a:r>
              <a:rPr lang="en-US" b="1" i="0" dirty="0" err="1" smtClean="0">
                <a:solidFill>
                  <a:srgbClr val="FFFF99"/>
                </a:solidFill>
              </a:rPr>
              <a:t>va</a:t>
            </a:r>
            <a:r>
              <a:rPr lang="x-none" b="1" i="0" dirty="0" smtClean="0">
                <a:solidFill>
                  <a:srgbClr val="FFFF99"/>
                </a:solidFill>
              </a:rPr>
              <a:t>k</a:t>
            </a:r>
            <a:r>
              <a:rPr lang="en-US" b="1" i="0" dirty="0" smtClean="0">
                <a:solidFill>
                  <a:srgbClr val="FFFF99"/>
                </a:solidFill>
              </a:rPr>
              <a:t>cine </a:t>
            </a:r>
            <a:endParaRPr lang="en-US" i="0" dirty="0">
              <a:solidFill>
                <a:srgbClr val="FFFF99"/>
              </a:solidFill>
            </a:endParaRPr>
          </a:p>
          <a:p>
            <a:pPr marL="285750" indent="-285750">
              <a:buClr>
                <a:srgbClr val="FFFF00"/>
              </a:buClr>
              <a:buSzPct val="170000"/>
              <a:buFont typeface="Arial" panose="020B0604020202020204" pitchFamily="34" charset="0"/>
              <a:buChar char="•"/>
            </a:pPr>
            <a:r>
              <a:rPr lang="en-US" i="0" dirty="0" err="1"/>
              <a:t>Trbušni</a:t>
            </a:r>
            <a:r>
              <a:rPr lang="en-US" i="0" dirty="0"/>
              <a:t> </a:t>
            </a:r>
            <a:r>
              <a:rPr lang="en-US" i="0" dirty="0" err="1"/>
              <a:t>tifus</a:t>
            </a:r>
            <a:r>
              <a:rPr lang="en-US" i="0" dirty="0"/>
              <a:t>, </a:t>
            </a:r>
            <a:r>
              <a:rPr lang="en-US" i="0" dirty="0" err="1"/>
              <a:t>besnilo</a:t>
            </a:r>
            <a:r>
              <a:rPr lang="en-US" i="0" dirty="0"/>
              <a:t>, hepatitis A </a:t>
            </a:r>
            <a:r>
              <a:rPr lang="en-US" i="0" dirty="0" err="1"/>
              <a:t>i</a:t>
            </a:r>
            <a:r>
              <a:rPr lang="en-US" i="0" dirty="0"/>
              <a:t> B, </a:t>
            </a:r>
            <a:r>
              <a:rPr lang="en-US" i="0" dirty="0" err="1"/>
              <a:t>meniningokoknog</a:t>
            </a:r>
            <a:r>
              <a:rPr lang="en-US" i="0" dirty="0"/>
              <a:t> </a:t>
            </a:r>
            <a:r>
              <a:rPr lang="en-US" i="0" dirty="0" err="1"/>
              <a:t>meningitisa</a:t>
            </a:r>
            <a:endParaRPr lang="en-US" i="0" dirty="0"/>
          </a:p>
          <a:p>
            <a:pPr marL="285750" indent="-285750">
              <a:buClr>
                <a:srgbClr val="FFFF00"/>
              </a:buClr>
              <a:buSzPct val="170000"/>
              <a:buFont typeface="Arial" panose="020B0604020202020204" pitchFamily="34" charset="0"/>
              <a:buChar char="•"/>
            </a:pPr>
            <a:r>
              <a:rPr lang="en-US" i="0" dirty="0" err="1"/>
              <a:t>Vakcina</a:t>
            </a:r>
            <a:r>
              <a:rPr lang="en-US" i="0" dirty="0"/>
              <a:t> </a:t>
            </a:r>
            <a:r>
              <a:rPr lang="en-US" i="0" dirty="0" err="1"/>
              <a:t>protiv</a:t>
            </a:r>
            <a:r>
              <a:rPr lang="en-US" i="0" dirty="0"/>
              <a:t> </a:t>
            </a:r>
            <a:r>
              <a:rPr lang="en-US" i="0" dirty="0" err="1"/>
              <a:t>žute</a:t>
            </a:r>
            <a:r>
              <a:rPr lang="en-US" i="0" dirty="0"/>
              <a:t> </a:t>
            </a:r>
            <a:r>
              <a:rPr lang="en-US" i="0" dirty="0" err="1"/>
              <a:t>groznice</a:t>
            </a:r>
            <a:r>
              <a:rPr lang="en-US" i="0" dirty="0"/>
              <a:t> (</a:t>
            </a:r>
            <a:r>
              <a:rPr lang="en-US" i="0" dirty="0" err="1"/>
              <a:t>izbegavati</a:t>
            </a:r>
            <a:r>
              <a:rPr lang="en-US" i="0" dirty="0"/>
              <a:t> </a:t>
            </a:r>
            <a:r>
              <a:rPr lang="en-US" i="0" dirty="0" err="1"/>
              <a:t>kod</a:t>
            </a:r>
            <a:r>
              <a:rPr lang="en-US" i="0" dirty="0"/>
              <a:t> </a:t>
            </a:r>
            <a:r>
              <a:rPr lang="en-US" i="0" dirty="0" err="1"/>
              <a:t>starijih</a:t>
            </a:r>
            <a:r>
              <a:rPr lang="en-US" i="0" dirty="0"/>
              <a:t> </a:t>
            </a:r>
            <a:r>
              <a:rPr lang="en-US" i="0" dirty="0" err="1"/>
              <a:t>od</a:t>
            </a:r>
            <a:r>
              <a:rPr lang="en-US" i="0" dirty="0"/>
              <a:t> 60 </a:t>
            </a:r>
            <a:r>
              <a:rPr lang="en-US" i="0" dirty="0" err="1"/>
              <a:t>godina</a:t>
            </a:r>
            <a:r>
              <a:rPr lang="en-US" i="0" dirty="0"/>
              <a:t>)</a:t>
            </a:r>
          </a:p>
          <a:p>
            <a:pPr marL="712788" indent="-447675"/>
            <a:r>
              <a:rPr lang="en-US" sz="1500" i="0" dirty="0" smtClean="0">
                <a:solidFill>
                  <a:srgbClr val="92D050"/>
                </a:solidFill>
              </a:rPr>
              <a:t>(</a:t>
            </a:r>
            <a:r>
              <a:rPr lang="en-US" sz="1500" i="0" dirty="0">
                <a:solidFill>
                  <a:srgbClr val="92D050"/>
                </a:solidFill>
              </a:rPr>
              <a:t>106. WHO International travel and health (ITH) 2014 up</a:t>
            </a:r>
            <a:r>
              <a:rPr lang="en-US" sz="1500" i="0" dirty="0" smtClean="0">
                <a:solidFill>
                  <a:srgbClr val="92D050"/>
                </a:solidFill>
              </a:rPr>
              <a:t>­</a:t>
            </a:r>
            <a:r>
              <a:rPr lang="x-none" sz="1500" i="0" dirty="0" smtClean="0">
                <a:solidFill>
                  <a:srgbClr val="92D050"/>
                </a:solidFill>
              </a:rPr>
              <a:t> </a:t>
            </a:r>
            <a:r>
              <a:rPr lang="en-US" sz="1500" i="0" dirty="0" smtClean="0">
                <a:solidFill>
                  <a:srgbClr val="92D050"/>
                </a:solidFill>
              </a:rPr>
              <a:t>dates </a:t>
            </a:r>
            <a:r>
              <a:rPr lang="en-US" sz="1500" i="0" dirty="0">
                <a:solidFill>
                  <a:srgbClr val="92D050"/>
                </a:solidFill>
              </a:rPr>
              <a:t>Vaccine preventable disease and vaccines. ( http</a:t>
            </a:r>
            <a:r>
              <a:rPr lang="en-US" sz="1500" i="0" dirty="0" smtClean="0">
                <a:solidFill>
                  <a:srgbClr val="92D050"/>
                </a:solidFill>
              </a:rPr>
              <a:t>://www.who.int/ith</a:t>
            </a:r>
            <a:r>
              <a:rPr lang="en-US" sz="1500" i="0" dirty="0">
                <a:solidFill>
                  <a:srgbClr val="92D050"/>
                </a:solidFill>
              </a:rPr>
              <a:t>/ en</a:t>
            </a:r>
            <a:r>
              <a:rPr lang="en-US" sz="1500" i="0" dirty="0" smtClean="0">
                <a:solidFill>
                  <a:srgbClr val="92D050"/>
                </a:solidFill>
              </a:rPr>
              <a:t>/))</a:t>
            </a:r>
            <a:endParaRPr lang="x-none" sz="1500" dirty="0">
              <a:solidFill>
                <a:srgbClr val="92D050"/>
              </a:solidFill>
            </a:endParaRPr>
          </a:p>
        </p:txBody>
      </p:sp>
      <p:sp>
        <p:nvSpPr>
          <p:cNvPr id="6" name="Slide Number Placeholder 1"/>
          <p:cNvSpPr txBox="1">
            <a:spLocks/>
          </p:cNvSpPr>
          <p:nvPr/>
        </p:nvSpPr>
        <p:spPr>
          <a:xfrm>
            <a:off x="8460432" y="6492671"/>
            <a:ext cx="683568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i="1" kern="1200">
                <a:solidFill>
                  <a:schemeClr val="tx1"/>
                </a:solidFill>
                <a:latin typeface="Tahoma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i="1" kern="1200">
                <a:solidFill>
                  <a:schemeClr val="tx1"/>
                </a:solidFill>
                <a:latin typeface="Tahoma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i="1" kern="1200">
                <a:solidFill>
                  <a:schemeClr val="tx1"/>
                </a:solidFill>
                <a:latin typeface="Tahoma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i="1" kern="1200">
                <a:solidFill>
                  <a:schemeClr val="tx1"/>
                </a:solidFill>
                <a:latin typeface="Tahoma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i="1" kern="1200">
                <a:solidFill>
                  <a:schemeClr val="tx1"/>
                </a:solidFill>
                <a:latin typeface="Tahoma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i="1" kern="1200">
                <a:solidFill>
                  <a:schemeClr val="tx1"/>
                </a:solidFill>
                <a:latin typeface="Tahoma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i="1" kern="1200">
                <a:solidFill>
                  <a:schemeClr val="tx1"/>
                </a:solidFill>
                <a:latin typeface="Tahoma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i="1" kern="1200">
                <a:solidFill>
                  <a:schemeClr val="tx1"/>
                </a:solidFill>
                <a:latin typeface="Tahoma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i="1" kern="1200">
                <a:solidFill>
                  <a:schemeClr val="tx1"/>
                </a:solidFill>
                <a:latin typeface="Tahoma" charset="0"/>
                <a:ea typeface="+mn-ea"/>
                <a:cs typeface="+mn-cs"/>
              </a:defRPr>
            </a:lvl9pPr>
          </a:lstStyle>
          <a:p>
            <a:fld id="{8B473825-BB98-46D3-A343-54F2F9FF794F}" type="slidenum">
              <a:rPr lang="en-US" sz="1600" i="0" smtClean="0">
                <a:latin typeface="Calibri" pitchFamily="34" charset="0"/>
                <a:cs typeface="Calibri" pitchFamily="34" charset="0"/>
              </a:rPr>
              <a:pPr/>
              <a:t>37</a:t>
            </a:fld>
            <a:r>
              <a:rPr lang="en-US" sz="1600" i="0" dirty="0" smtClean="0">
                <a:latin typeface="Calibri" pitchFamily="34" charset="0"/>
                <a:cs typeface="Calibri" pitchFamily="34" charset="0"/>
              </a:rPr>
              <a:t>/</a:t>
            </a:r>
            <a:r>
              <a:rPr lang="x-none" sz="1600" i="0" dirty="0" smtClean="0">
                <a:latin typeface="Calibri" pitchFamily="34" charset="0"/>
                <a:cs typeface="Calibri" pitchFamily="34" charset="0"/>
              </a:rPr>
              <a:t>35</a:t>
            </a:r>
            <a:endParaRPr lang="en-US" sz="1600" i="0" dirty="0"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16348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3" name="Text Box 4"/>
          <p:cNvSpPr txBox="1">
            <a:spLocks noChangeArrowheads="1"/>
          </p:cNvSpPr>
          <p:nvPr/>
        </p:nvSpPr>
        <p:spPr bwMode="auto">
          <a:xfrm>
            <a:off x="3016349" y="2924944"/>
            <a:ext cx="3212739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i="1">
                <a:solidFill>
                  <a:schemeClr val="tx1"/>
                </a:solidFill>
                <a:latin typeface="Tahoma" charset="0"/>
              </a:defRPr>
            </a:lvl1pPr>
            <a:lvl2pPr marL="742950" indent="-285750">
              <a:defRPr i="1">
                <a:solidFill>
                  <a:schemeClr val="tx1"/>
                </a:solidFill>
                <a:latin typeface="Tahoma" charset="0"/>
              </a:defRPr>
            </a:lvl2pPr>
            <a:lvl3pPr marL="1143000" indent="-228600">
              <a:defRPr i="1">
                <a:solidFill>
                  <a:schemeClr val="tx1"/>
                </a:solidFill>
                <a:latin typeface="Tahoma" charset="0"/>
              </a:defRPr>
            </a:lvl3pPr>
            <a:lvl4pPr marL="1600200" indent="-228600">
              <a:defRPr i="1">
                <a:solidFill>
                  <a:schemeClr val="tx1"/>
                </a:solidFill>
                <a:latin typeface="Tahoma" charset="0"/>
              </a:defRPr>
            </a:lvl4pPr>
            <a:lvl5pPr marL="2057400" indent="-228600">
              <a:defRPr i="1">
                <a:solidFill>
                  <a:schemeClr val="tx1"/>
                </a:solidFill>
                <a:latin typeface="Tahoma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Tahoma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Tahoma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Tahoma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Tahoma" charset="0"/>
              </a:defRPr>
            </a:lvl9pPr>
          </a:lstStyle>
          <a:p>
            <a:r>
              <a:rPr lang="x-none" sz="2400" b="1" dirty="0" smtClean="0">
                <a:solidFill>
                  <a:srgbClr val="FFFF00"/>
                </a:solidFill>
                <a:latin typeface="Comic Sans MS" pitchFamily="66" charset="0"/>
              </a:rPr>
              <a:t>HVALA NA PAŽNJI</a:t>
            </a:r>
            <a:endParaRPr lang="en-US" sz="2400" b="1" dirty="0">
              <a:solidFill>
                <a:srgbClr val="FFFF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1"/>
          <p:cNvSpPr txBox="1">
            <a:spLocks/>
          </p:cNvSpPr>
          <p:nvPr/>
        </p:nvSpPr>
        <p:spPr>
          <a:xfrm>
            <a:off x="8518254" y="6492671"/>
            <a:ext cx="625746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i="1" kern="1200">
                <a:solidFill>
                  <a:schemeClr val="tx1"/>
                </a:solidFill>
                <a:latin typeface="Tahoma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i="1" kern="1200">
                <a:solidFill>
                  <a:schemeClr val="tx1"/>
                </a:solidFill>
                <a:latin typeface="Tahoma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i="1" kern="1200">
                <a:solidFill>
                  <a:schemeClr val="tx1"/>
                </a:solidFill>
                <a:latin typeface="Tahoma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i="1" kern="1200">
                <a:solidFill>
                  <a:schemeClr val="tx1"/>
                </a:solidFill>
                <a:latin typeface="Tahoma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i="1" kern="1200">
                <a:solidFill>
                  <a:schemeClr val="tx1"/>
                </a:solidFill>
                <a:latin typeface="Tahoma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i="1" kern="1200">
                <a:solidFill>
                  <a:schemeClr val="tx1"/>
                </a:solidFill>
                <a:latin typeface="Tahoma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i="1" kern="1200">
                <a:solidFill>
                  <a:schemeClr val="tx1"/>
                </a:solidFill>
                <a:latin typeface="Tahoma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i="1" kern="1200">
                <a:solidFill>
                  <a:schemeClr val="tx1"/>
                </a:solidFill>
                <a:latin typeface="Tahoma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i="1" kern="1200">
                <a:solidFill>
                  <a:schemeClr val="tx1"/>
                </a:solidFill>
                <a:latin typeface="Tahoma" charset="0"/>
                <a:ea typeface="+mn-ea"/>
                <a:cs typeface="+mn-cs"/>
              </a:defRPr>
            </a:lvl9pPr>
          </a:lstStyle>
          <a:p>
            <a:fld id="{8B473825-BB98-46D3-A343-54F2F9FF794F}" type="slidenum">
              <a:rPr lang="en-US" sz="1600" i="0" smtClean="0">
                <a:latin typeface="Calibri" pitchFamily="34" charset="0"/>
                <a:cs typeface="Calibri" pitchFamily="34" charset="0"/>
              </a:rPr>
              <a:pPr/>
              <a:t>4</a:t>
            </a:fld>
            <a:r>
              <a:rPr lang="en-US" sz="1600" i="0" dirty="0" smtClean="0">
                <a:latin typeface="Calibri" pitchFamily="34" charset="0"/>
                <a:cs typeface="Calibri" pitchFamily="34" charset="0"/>
              </a:rPr>
              <a:t>/</a:t>
            </a:r>
            <a:r>
              <a:rPr lang="x-none" sz="1600" i="0" dirty="0" smtClean="0">
                <a:latin typeface="Calibri" pitchFamily="34" charset="0"/>
                <a:cs typeface="Calibri" pitchFamily="34" charset="0"/>
              </a:rPr>
              <a:t>35</a:t>
            </a:r>
            <a:endParaRPr lang="en-US" sz="1600" i="0" dirty="0"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9408" y="32797"/>
            <a:ext cx="4805184" cy="67413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15768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1"/>
          <p:cNvSpPr txBox="1">
            <a:spLocks/>
          </p:cNvSpPr>
          <p:nvPr/>
        </p:nvSpPr>
        <p:spPr>
          <a:xfrm>
            <a:off x="8518254" y="6492671"/>
            <a:ext cx="625746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i="1" kern="1200">
                <a:solidFill>
                  <a:schemeClr val="tx1"/>
                </a:solidFill>
                <a:latin typeface="Tahoma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i="1" kern="1200">
                <a:solidFill>
                  <a:schemeClr val="tx1"/>
                </a:solidFill>
                <a:latin typeface="Tahoma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i="1" kern="1200">
                <a:solidFill>
                  <a:schemeClr val="tx1"/>
                </a:solidFill>
                <a:latin typeface="Tahoma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i="1" kern="1200">
                <a:solidFill>
                  <a:schemeClr val="tx1"/>
                </a:solidFill>
                <a:latin typeface="Tahoma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i="1" kern="1200">
                <a:solidFill>
                  <a:schemeClr val="tx1"/>
                </a:solidFill>
                <a:latin typeface="Tahoma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i="1" kern="1200">
                <a:solidFill>
                  <a:schemeClr val="tx1"/>
                </a:solidFill>
                <a:latin typeface="Tahoma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i="1" kern="1200">
                <a:solidFill>
                  <a:schemeClr val="tx1"/>
                </a:solidFill>
                <a:latin typeface="Tahoma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i="1" kern="1200">
                <a:solidFill>
                  <a:schemeClr val="tx1"/>
                </a:solidFill>
                <a:latin typeface="Tahoma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i="1" kern="1200">
                <a:solidFill>
                  <a:schemeClr val="tx1"/>
                </a:solidFill>
                <a:latin typeface="Tahoma" charset="0"/>
                <a:ea typeface="+mn-ea"/>
                <a:cs typeface="+mn-cs"/>
              </a:defRPr>
            </a:lvl9pPr>
          </a:lstStyle>
          <a:p>
            <a:fld id="{8B473825-BB98-46D3-A343-54F2F9FF794F}" type="slidenum">
              <a:rPr lang="en-US" sz="1600" i="0" smtClean="0">
                <a:latin typeface="Calibri" pitchFamily="34" charset="0"/>
                <a:cs typeface="Calibri" pitchFamily="34" charset="0"/>
              </a:rPr>
              <a:pPr/>
              <a:t>5</a:t>
            </a:fld>
            <a:r>
              <a:rPr lang="en-US" sz="1600" i="0" dirty="0" smtClean="0">
                <a:latin typeface="Calibri" pitchFamily="34" charset="0"/>
                <a:cs typeface="Calibri" pitchFamily="34" charset="0"/>
              </a:rPr>
              <a:t>/</a:t>
            </a:r>
            <a:r>
              <a:rPr lang="x-none" sz="1600" i="0" dirty="0" smtClean="0">
                <a:latin typeface="Calibri" pitchFamily="34" charset="0"/>
                <a:cs typeface="Calibri" pitchFamily="34" charset="0"/>
              </a:rPr>
              <a:t>35</a:t>
            </a:r>
            <a:endParaRPr lang="en-US" sz="1600" i="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079062" y="1916832"/>
            <a:ext cx="7309362" cy="24929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Aft>
                <a:spcPts val="600"/>
              </a:spcAft>
              <a:buClr>
                <a:srgbClr val="FFFF00"/>
              </a:buClr>
              <a:buSzPct val="170000"/>
              <a:buFont typeface="Arial" pitchFamily="34" charset="0"/>
              <a:buChar char="•"/>
            </a:pPr>
            <a:r>
              <a:rPr lang="en-US" i="0" dirty="0" err="1" smtClean="0">
                <a:latin typeface="+mn-lt"/>
                <a:cs typeface="Calibri" pitchFamily="34" charset="0"/>
              </a:rPr>
              <a:t>Imunsko</a:t>
            </a:r>
            <a:r>
              <a:rPr lang="en-US" i="0" dirty="0" smtClean="0">
                <a:latin typeface="+mn-lt"/>
                <a:cs typeface="Calibri" pitchFamily="34" charset="0"/>
              </a:rPr>
              <a:t> </a:t>
            </a:r>
            <a:r>
              <a:rPr lang="en-US" i="0" dirty="0" err="1" smtClean="0">
                <a:latin typeface="+mn-lt"/>
                <a:cs typeface="Calibri" pitchFamily="34" charset="0"/>
              </a:rPr>
              <a:t>starenje</a:t>
            </a:r>
            <a:r>
              <a:rPr lang="en-US" i="0" dirty="0" smtClean="0">
                <a:latin typeface="+mn-lt"/>
                <a:cs typeface="Calibri" pitchFamily="34" charset="0"/>
              </a:rPr>
              <a:t>,</a:t>
            </a:r>
            <a:endParaRPr lang="x-none" i="0" dirty="0">
              <a:latin typeface="+mn-lt"/>
              <a:cs typeface="Calibri" pitchFamily="34" charset="0"/>
            </a:endParaRPr>
          </a:p>
          <a:p>
            <a:pPr marL="285750" indent="-285750">
              <a:spcAft>
                <a:spcPts val="600"/>
              </a:spcAft>
              <a:buClr>
                <a:srgbClr val="FFFF00"/>
              </a:buClr>
              <a:buSzPct val="170000"/>
              <a:buFont typeface="Arial" pitchFamily="34" charset="0"/>
              <a:buChar char="•"/>
            </a:pPr>
            <a:r>
              <a:rPr lang="en-US" i="0" dirty="0" err="1" smtClean="0">
                <a:latin typeface="+mn-lt"/>
                <a:cs typeface="Calibri" pitchFamily="34" charset="0"/>
              </a:rPr>
              <a:t>Promena</a:t>
            </a:r>
            <a:r>
              <a:rPr lang="en-US" i="0" dirty="0" smtClean="0">
                <a:latin typeface="+mn-lt"/>
                <a:cs typeface="Calibri" pitchFamily="34" charset="0"/>
              </a:rPr>
              <a:t> </a:t>
            </a:r>
            <a:r>
              <a:rPr lang="en-US" i="0" dirty="0" err="1">
                <a:latin typeface="+mn-lt"/>
                <a:cs typeface="Calibri" pitchFamily="34" charset="0"/>
              </a:rPr>
              <a:t>kožne</a:t>
            </a:r>
            <a:r>
              <a:rPr lang="en-US" i="0" dirty="0">
                <a:latin typeface="+mn-lt"/>
                <a:cs typeface="Calibri" pitchFamily="34" charset="0"/>
              </a:rPr>
              <a:t> </a:t>
            </a:r>
            <a:r>
              <a:rPr lang="en-US" i="0" dirty="0" err="1">
                <a:latin typeface="+mn-lt"/>
                <a:cs typeface="Calibri" pitchFamily="34" charset="0"/>
              </a:rPr>
              <a:t>i</a:t>
            </a:r>
            <a:r>
              <a:rPr lang="en-US" i="0" dirty="0">
                <a:latin typeface="+mn-lt"/>
                <a:cs typeface="Calibri" pitchFamily="34" charset="0"/>
              </a:rPr>
              <a:t> </a:t>
            </a:r>
            <a:r>
              <a:rPr lang="en-US" i="0" dirty="0" err="1">
                <a:latin typeface="+mn-lt"/>
                <a:cs typeface="Calibri" pitchFamily="34" charset="0"/>
              </a:rPr>
              <a:t>sluzokožne</a:t>
            </a:r>
            <a:r>
              <a:rPr lang="en-US" i="0" dirty="0">
                <a:latin typeface="+mn-lt"/>
                <a:cs typeface="Calibri" pitchFamily="34" charset="0"/>
              </a:rPr>
              <a:t> </a:t>
            </a:r>
            <a:r>
              <a:rPr lang="en-US" i="0" dirty="0" err="1" smtClean="0">
                <a:latin typeface="+mn-lt"/>
                <a:cs typeface="Calibri" pitchFamily="34" charset="0"/>
              </a:rPr>
              <a:t>barijere</a:t>
            </a:r>
            <a:r>
              <a:rPr lang="en-US" i="0" dirty="0" smtClean="0">
                <a:latin typeface="+mn-lt"/>
                <a:cs typeface="Calibri" pitchFamily="34" charset="0"/>
              </a:rPr>
              <a:t>,</a:t>
            </a:r>
            <a:endParaRPr lang="x-none" i="0" dirty="0">
              <a:latin typeface="+mn-lt"/>
              <a:cs typeface="Calibri" pitchFamily="34" charset="0"/>
            </a:endParaRPr>
          </a:p>
          <a:p>
            <a:pPr marL="285750" indent="-285750">
              <a:spcAft>
                <a:spcPts val="600"/>
              </a:spcAft>
              <a:buClr>
                <a:srgbClr val="FFFF00"/>
              </a:buClr>
              <a:buSzPct val="170000"/>
              <a:buFont typeface="Arial" pitchFamily="34" charset="0"/>
              <a:buChar char="•"/>
            </a:pPr>
            <a:r>
              <a:rPr lang="en-US" i="0" dirty="0" err="1" smtClean="0">
                <a:latin typeface="+mn-lt"/>
                <a:cs typeface="Calibri" pitchFamily="34" charset="0"/>
              </a:rPr>
              <a:t>Akutne</a:t>
            </a:r>
            <a:r>
              <a:rPr lang="en-US" i="0" dirty="0" smtClean="0">
                <a:latin typeface="+mn-lt"/>
                <a:cs typeface="Calibri" pitchFamily="34" charset="0"/>
              </a:rPr>
              <a:t> </a:t>
            </a:r>
            <a:r>
              <a:rPr lang="en-US" i="0" dirty="0" err="1">
                <a:latin typeface="+mn-lt"/>
                <a:cs typeface="Calibri" pitchFamily="34" charset="0"/>
              </a:rPr>
              <a:t>i</a:t>
            </a:r>
            <a:r>
              <a:rPr lang="en-US" i="0" dirty="0">
                <a:latin typeface="+mn-lt"/>
                <a:cs typeface="Calibri" pitchFamily="34" charset="0"/>
              </a:rPr>
              <a:t> </a:t>
            </a:r>
            <a:r>
              <a:rPr lang="en-US" i="0" dirty="0" err="1">
                <a:latin typeface="+mn-lt"/>
                <a:cs typeface="Calibri" pitchFamily="34" charset="0"/>
              </a:rPr>
              <a:t>hronične</a:t>
            </a:r>
            <a:r>
              <a:rPr lang="en-US" i="0" dirty="0">
                <a:latin typeface="+mn-lt"/>
                <a:cs typeface="Calibri" pitchFamily="34" charset="0"/>
              </a:rPr>
              <a:t> </a:t>
            </a:r>
            <a:r>
              <a:rPr lang="en-US" i="0" dirty="0" err="1">
                <a:latin typeface="+mn-lt"/>
                <a:cs typeface="Calibri" pitchFamily="34" charset="0"/>
              </a:rPr>
              <a:t>bolesti</a:t>
            </a:r>
            <a:r>
              <a:rPr lang="en-US" i="0" dirty="0">
                <a:latin typeface="+mn-lt"/>
                <a:cs typeface="Calibri" pitchFamily="34" charset="0"/>
              </a:rPr>
              <a:t> </a:t>
            </a:r>
            <a:r>
              <a:rPr lang="en-US" i="0" dirty="0" err="1">
                <a:latin typeface="+mn-lt"/>
                <a:cs typeface="Calibri" pitchFamily="34" charset="0"/>
              </a:rPr>
              <a:t>koje</a:t>
            </a:r>
            <a:r>
              <a:rPr lang="en-US" i="0" dirty="0">
                <a:latin typeface="+mn-lt"/>
                <a:cs typeface="Calibri" pitchFamily="34" charset="0"/>
              </a:rPr>
              <a:t> </a:t>
            </a:r>
            <a:r>
              <a:rPr lang="en-US" i="0" dirty="0" err="1">
                <a:latin typeface="+mn-lt"/>
                <a:cs typeface="Calibri" pitchFamily="34" charset="0"/>
              </a:rPr>
              <a:t>izazivaju</a:t>
            </a:r>
            <a:r>
              <a:rPr lang="en-US" i="0" dirty="0">
                <a:latin typeface="+mn-lt"/>
                <a:cs typeface="Calibri" pitchFamily="34" charset="0"/>
              </a:rPr>
              <a:t> </a:t>
            </a:r>
            <a:r>
              <a:rPr lang="en-US" i="0" dirty="0" err="1">
                <a:latin typeface="+mn-lt"/>
                <a:cs typeface="Calibri" pitchFamily="34" charset="0"/>
              </a:rPr>
              <a:t>relativnu</a:t>
            </a:r>
            <a:r>
              <a:rPr lang="en-US" i="0" dirty="0">
                <a:latin typeface="+mn-lt"/>
                <a:cs typeface="Calibri" pitchFamily="34" charset="0"/>
              </a:rPr>
              <a:t> </a:t>
            </a:r>
            <a:r>
              <a:rPr lang="en-US" i="0" dirty="0" err="1" smtClean="0">
                <a:latin typeface="+mn-lt"/>
                <a:cs typeface="Calibri" pitchFamily="34" charset="0"/>
              </a:rPr>
              <a:t>imunosupresiju</a:t>
            </a:r>
            <a:r>
              <a:rPr lang="en-US" i="0" dirty="0" smtClean="0">
                <a:latin typeface="+mn-lt"/>
                <a:cs typeface="Calibri" pitchFamily="34" charset="0"/>
              </a:rPr>
              <a:t>,</a:t>
            </a:r>
            <a:endParaRPr lang="x-none" i="0" dirty="0">
              <a:latin typeface="+mn-lt"/>
              <a:cs typeface="Calibri" pitchFamily="34" charset="0"/>
            </a:endParaRPr>
          </a:p>
          <a:p>
            <a:pPr marL="285750" indent="-285750">
              <a:spcAft>
                <a:spcPts val="600"/>
              </a:spcAft>
              <a:buClr>
                <a:srgbClr val="FFFF00"/>
              </a:buClr>
              <a:buSzPct val="170000"/>
              <a:buFont typeface="Arial" pitchFamily="34" charset="0"/>
              <a:buChar char="•"/>
            </a:pPr>
            <a:r>
              <a:rPr lang="en-US" i="0" dirty="0" err="1" smtClean="0">
                <a:latin typeface="+mn-lt"/>
                <a:cs typeface="Calibri" pitchFamily="34" charset="0"/>
              </a:rPr>
              <a:t>Oslabljena</a:t>
            </a:r>
            <a:r>
              <a:rPr lang="en-US" i="0" dirty="0" smtClean="0">
                <a:latin typeface="+mn-lt"/>
                <a:cs typeface="Calibri" pitchFamily="34" charset="0"/>
              </a:rPr>
              <a:t> </a:t>
            </a:r>
            <a:r>
              <a:rPr lang="en-US" i="0" dirty="0" err="1">
                <a:latin typeface="+mn-lt"/>
                <a:cs typeface="Calibri" pitchFamily="34" charset="0"/>
              </a:rPr>
              <a:t>adaptacija</a:t>
            </a:r>
            <a:r>
              <a:rPr lang="en-US" i="0" dirty="0">
                <a:latin typeface="+mn-lt"/>
                <a:cs typeface="Calibri" pitchFamily="34" charset="0"/>
              </a:rPr>
              <a:t> </a:t>
            </a:r>
            <a:r>
              <a:rPr lang="en-US" i="0" dirty="0" err="1">
                <a:latin typeface="+mn-lt"/>
                <a:cs typeface="Calibri" pitchFamily="34" charset="0"/>
              </a:rPr>
              <a:t>na</a:t>
            </a:r>
            <a:r>
              <a:rPr lang="en-US" i="0" dirty="0">
                <a:latin typeface="+mn-lt"/>
                <a:cs typeface="Calibri" pitchFamily="34" charset="0"/>
              </a:rPr>
              <a:t> </a:t>
            </a:r>
            <a:r>
              <a:rPr lang="en-US" i="0" dirty="0" err="1" smtClean="0">
                <a:latin typeface="+mn-lt"/>
                <a:cs typeface="Calibri" pitchFamily="34" charset="0"/>
              </a:rPr>
              <a:t>stres</a:t>
            </a:r>
            <a:r>
              <a:rPr lang="en-US" i="0" dirty="0" smtClean="0">
                <a:latin typeface="+mn-lt"/>
                <a:cs typeface="Calibri" pitchFamily="34" charset="0"/>
              </a:rPr>
              <a:t>,</a:t>
            </a:r>
            <a:endParaRPr lang="x-none" i="0" dirty="0">
              <a:latin typeface="+mn-lt"/>
              <a:cs typeface="Calibri" pitchFamily="34" charset="0"/>
            </a:endParaRPr>
          </a:p>
          <a:p>
            <a:pPr marL="285750" indent="-285750">
              <a:spcAft>
                <a:spcPts val="600"/>
              </a:spcAft>
              <a:buClr>
                <a:srgbClr val="FFFF00"/>
              </a:buClr>
              <a:buSzPct val="170000"/>
              <a:buFont typeface="Arial" pitchFamily="34" charset="0"/>
              <a:buChar char="•"/>
            </a:pPr>
            <a:r>
              <a:rPr lang="en-US" i="0" dirty="0" err="1" smtClean="0">
                <a:latin typeface="+mn-lt"/>
                <a:cs typeface="Calibri" pitchFamily="34" charset="0"/>
              </a:rPr>
              <a:t>Smanjenje</a:t>
            </a:r>
            <a:r>
              <a:rPr lang="en-US" i="0" dirty="0" smtClean="0">
                <a:latin typeface="+mn-lt"/>
                <a:cs typeface="Calibri" pitchFamily="34" charset="0"/>
              </a:rPr>
              <a:t> </a:t>
            </a:r>
            <a:r>
              <a:rPr lang="en-US" i="0" dirty="0" err="1">
                <a:latin typeface="+mn-lt"/>
                <a:cs typeface="Calibri" pitchFamily="34" charset="0"/>
              </a:rPr>
              <a:t>mišićne</a:t>
            </a:r>
            <a:r>
              <a:rPr lang="en-US" i="0" dirty="0">
                <a:latin typeface="+mn-lt"/>
                <a:cs typeface="Calibri" pitchFamily="34" charset="0"/>
              </a:rPr>
              <a:t> </a:t>
            </a:r>
            <a:r>
              <a:rPr lang="en-US" i="0" dirty="0" err="1">
                <a:latin typeface="+mn-lt"/>
                <a:cs typeface="Calibri" pitchFamily="34" charset="0"/>
              </a:rPr>
              <a:t>mase</a:t>
            </a:r>
            <a:r>
              <a:rPr lang="en-US" i="0" dirty="0">
                <a:latin typeface="+mn-lt"/>
                <a:cs typeface="Calibri" pitchFamily="34" charset="0"/>
              </a:rPr>
              <a:t> </a:t>
            </a:r>
            <a:r>
              <a:rPr lang="en-US" i="0" dirty="0" err="1">
                <a:latin typeface="+mn-lt"/>
                <a:cs typeface="Calibri" pitchFamily="34" charset="0"/>
              </a:rPr>
              <a:t>i</a:t>
            </a:r>
            <a:r>
              <a:rPr lang="en-US" i="0" dirty="0">
                <a:latin typeface="+mn-lt"/>
                <a:cs typeface="Calibri" pitchFamily="34" charset="0"/>
              </a:rPr>
              <a:t> </a:t>
            </a:r>
            <a:r>
              <a:rPr lang="en-US" i="0" dirty="0" err="1" smtClean="0">
                <a:latin typeface="+mn-lt"/>
                <a:cs typeface="Calibri" pitchFamily="34" charset="0"/>
              </a:rPr>
              <a:t>malnutricija</a:t>
            </a:r>
            <a:r>
              <a:rPr lang="en-US" i="0" dirty="0" smtClean="0">
                <a:latin typeface="+mn-lt"/>
                <a:cs typeface="Calibri" pitchFamily="34" charset="0"/>
              </a:rPr>
              <a:t>,</a:t>
            </a:r>
            <a:endParaRPr lang="x-none" i="0" dirty="0">
              <a:latin typeface="+mn-lt"/>
              <a:cs typeface="Calibri" pitchFamily="34" charset="0"/>
            </a:endParaRPr>
          </a:p>
          <a:p>
            <a:pPr marL="285750" indent="-285750">
              <a:spcAft>
                <a:spcPts val="600"/>
              </a:spcAft>
              <a:buClr>
                <a:srgbClr val="FFFF00"/>
              </a:buClr>
              <a:buSzPct val="170000"/>
              <a:buFont typeface="Arial" pitchFamily="34" charset="0"/>
              <a:buChar char="•"/>
            </a:pPr>
            <a:r>
              <a:rPr lang="en-US" i="0" dirty="0" smtClean="0">
                <a:latin typeface="+mn-lt"/>
                <a:cs typeface="Calibri" pitchFamily="34" charset="0"/>
              </a:rPr>
              <a:t>Multiple </a:t>
            </a:r>
            <a:r>
              <a:rPr lang="en-US" i="0" dirty="0" err="1">
                <a:latin typeface="+mn-lt"/>
                <a:cs typeface="Calibri" pitchFamily="34" charset="0"/>
              </a:rPr>
              <a:t>hospitalizacije</a:t>
            </a:r>
            <a:r>
              <a:rPr lang="en-US" i="0" dirty="0">
                <a:latin typeface="+mn-lt"/>
                <a:cs typeface="Calibri" pitchFamily="34" charset="0"/>
              </a:rPr>
              <a:t> </a:t>
            </a:r>
            <a:r>
              <a:rPr lang="en-US" i="0" dirty="0" err="1">
                <a:latin typeface="+mn-lt"/>
                <a:cs typeface="Calibri" pitchFamily="34" charset="0"/>
              </a:rPr>
              <a:t>ili</a:t>
            </a:r>
            <a:r>
              <a:rPr lang="en-US" i="0" dirty="0">
                <a:latin typeface="+mn-lt"/>
                <a:cs typeface="Calibri" pitchFamily="34" charset="0"/>
              </a:rPr>
              <a:t> </a:t>
            </a:r>
            <a:r>
              <a:rPr lang="en-US" i="0" dirty="0" err="1">
                <a:latin typeface="+mn-lt"/>
                <a:cs typeface="Calibri" pitchFamily="34" charset="0"/>
              </a:rPr>
              <a:t>boravak</a:t>
            </a:r>
            <a:r>
              <a:rPr lang="en-US" i="0" dirty="0">
                <a:latin typeface="+mn-lt"/>
                <a:cs typeface="Calibri" pitchFamily="34" charset="0"/>
              </a:rPr>
              <a:t> u </a:t>
            </a:r>
            <a:r>
              <a:rPr lang="en-US" i="0" dirty="0" err="1">
                <a:latin typeface="+mn-lt"/>
                <a:cs typeface="Calibri" pitchFamily="34" charset="0"/>
              </a:rPr>
              <a:t>kolektivnim</a:t>
            </a:r>
            <a:r>
              <a:rPr lang="en-US" i="0" dirty="0">
                <a:latin typeface="+mn-lt"/>
                <a:cs typeface="Calibri" pitchFamily="34" charset="0"/>
              </a:rPr>
              <a:t> </a:t>
            </a:r>
            <a:r>
              <a:rPr lang="en-US" i="0" dirty="0" err="1" smtClean="0">
                <a:latin typeface="+mn-lt"/>
                <a:cs typeface="Calibri" pitchFamily="34" charset="0"/>
              </a:rPr>
              <a:t>smeštajima</a:t>
            </a:r>
            <a:r>
              <a:rPr lang="en-US" i="0" dirty="0" smtClean="0">
                <a:latin typeface="+mn-lt"/>
                <a:cs typeface="Calibri" pitchFamily="34" charset="0"/>
              </a:rPr>
              <a:t>,</a:t>
            </a:r>
            <a:endParaRPr lang="x-none" i="0" dirty="0">
              <a:latin typeface="+mn-lt"/>
              <a:cs typeface="Calibri" pitchFamily="34" charset="0"/>
            </a:endParaRPr>
          </a:p>
          <a:p>
            <a:pPr marL="285750" indent="-285750">
              <a:spcAft>
                <a:spcPts val="600"/>
              </a:spcAft>
              <a:buClr>
                <a:srgbClr val="FFFF00"/>
              </a:buClr>
              <a:buSzPct val="170000"/>
              <a:buFont typeface="Arial" pitchFamily="34" charset="0"/>
              <a:buChar char="•"/>
            </a:pPr>
            <a:r>
              <a:rPr lang="en-US" i="0" dirty="0" err="1" smtClean="0">
                <a:latin typeface="+mn-lt"/>
                <a:cs typeface="Calibri" pitchFamily="34" charset="0"/>
              </a:rPr>
              <a:t>Depresija</a:t>
            </a:r>
            <a:r>
              <a:rPr lang="en-US" i="0" dirty="0" smtClean="0">
                <a:latin typeface="+mn-lt"/>
                <a:cs typeface="Calibri" pitchFamily="34" charset="0"/>
              </a:rPr>
              <a:t> </a:t>
            </a:r>
            <a:r>
              <a:rPr lang="en-US" i="0" dirty="0" err="1">
                <a:latin typeface="+mn-lt"/>
                <a:cs typeface="Calibri" pitchFamily="34" charset="0"/>
              </a:rPr>
              <a:t>i</a:t>
            </a:r>
            <a:r>
              <a:rPr lang="en-US" i="0" dirty="0">
                <a:latin typeface="+mn-lt"/>
                <a:cs typeface="Calibri" pitchFamily="34" charset="0"/>
              </a:rPr>
              <a:t> </a:t>
            </a:r>
            <a:r>
              <a:rPr lang="en-US" i="0" dirty="0" err="1" smtClean="0">
                <a:latin typeface="+mn-lt"/>
                <a:cs typeface="Calibri" pitchFamily="34" charset="0"/>
              </a:rPr>
              <a:t>demencija</a:t>
            </a:r>
            <a:r>
              <a:rPr lang="en-US" i="0" dirty="0" smtClean="0">
                <a:latin typeface="+mn-lt"/>
                <a:cs typeface="Calibri" pitchFamily="34" charset="0"/>
              </a:rPr>
              <a:t>.</a:t>
            </a:r>
            <a:endParaRPr lang="x-none" i="0" dirty="0">
              <a:latin typeface="+mn-lt"/>
              <a:cs typeface="Calibri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971600" y="934571"/>
            <a:ext cx="7920879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b="1" i="0" dirty="0" smtClean="0">
                <a:solidFill>
                  <a:srgbClr val="FFFF00"/>
                </a:solidFill>
              </a:rPr>
              <a:t>FAKTORI RIZIKA ZA NASTANAK INFEKCIJA U OVOJ POPULACIJI</a:t>
            </a:r>
            <a:endParaRPr lang="en-US" altLang="x-none" sz="2000" i="0" dirty="0">
              <a:solidFill>
                <a:srgbClr val="FFFF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36785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1"/>
          <p:cNvSpPr txBox="1">
            <a:spLocks/>
          </p:cNvSpPr>
          <p:nvPr/>
        </p:nvSpPr>
        <p:spPr>
          <a:xfrm>
            <a:off x="8518254" y="6492671"/>
            <a:ext cx="625746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i="1" kern="1200">
                <a:solidFill>
                  <a:schemeClr val="tx1"/>
                </a:solidFill>
                <a:latin typeface="Tahoma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i="1" kern="1200">
                <a:solidFill>
                  <a:schemeClr val="tx1"/>
                </a:solidFill>
                <a:latin typeface="Tahoma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i="1" kern="1200">
                <a:solidFill>
                  <a:schemeClr val="tx1"/>
                </a:solidFill>
                <a:latin typeface="Tahoma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i="1" kern="1200">
                <a:solidFill>
                  <a:schemeClr val="tx1"/>
                </a:solidFill>
                <a:latin typeface="Tahoma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i="1" kern="1200">
                <a:solidFill>
                  <a:schemeClr val="tx1"/>
                </a:solidFill>
                <a:latin typeface="Tahoma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i="1" kern="1200">
                <a:solidFill>
                  <a:schemeClr val="tx1"/>
                </a:solidFill>
                <a:latin typeface="Tahoma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i="1" kern="1200">
                <a:solidFill>
                  <a:schemeClr val="tx1"/>
                </a:solidFill>
                <a:latin typeface="Tahoma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i="1" kern="1200">
                <a:solidFill>
                  <a:schemeClr val="tx1"/>
                </a:solidFill>
                <a:latin typeface="Tahoma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i="1" kern="1200">
                <a:solidFill>
                  <a:schemeClr val="tx1"/>
                </a:solidFill>
                <a:latin typeface="Tahoma" charset="0"/>
                <a:ea typeface="+mn-ea"/>
                <a:cs typeface="+mn-cs"/>
              </a:defRPr>
            </a:lvl9pPr>
          </a:lstStyle>
          <a:p>
            <a:fld id="{8B473825-BB98-46D3-A343-54F2F9FF794F}" type="slidenum">
              <a:rPr lang="en-US" sz="1600" i="0" smtClean="0">
                <a:latin typeface="Calibri" pitchFamily="34" charset="0"/>
                <a:cs typeface="Calibri" pitchFamily="34" charset="0"/>
              </a:rPr>
              <a:pPr/>
              <a:t>6</a:t>
            </a:fld>
            <a:r>
              <a:rPr lang="en-US" sz="1600" i="0" dirty="0" smtClean="0">
                <a:latin typeface="Calibri" pitchFamily="34" charset="0"/>
                <a:cs typeface="Calibri" pitchFamily="34" charset="0"/>
              </a:rPr>
              <a:t>/</a:t>
            </a:r>
            <a:r>
              <a:rPr lang="x-none" sz="1600" i="0" dirty="0" smtClean="0">
                <a:latin typeface="Calibri" pitchFamily="34" charset="0"/>
                <a:cs typeface="Calibri" pitchFamily="34" charset="0"/>
              </a:rPr>
              <a:t>35</a:t>
            </a:r>
            <a:endParaRPr lang="en-US" sz="1600" i="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079060" y="908720"/>
            <a:ext cx="7752065" cy="52475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i="0" dirty="0"/>
              <a:t> </a:t>
            </a:r>
            <a:r>
              <a:rPr lang="en-US" sz="2000" b="1" i="0" spc="3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INFEKCIJE MOKRAĆNIH PUTEVA</a:t>
            </a:r>
            <a:endParaRPr lang="x-none" sz="2000" i="0" spc="3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0"/>
            <a:endParaRPr lang="en-US" i="0" dirty="0" smtClean="0"/>
          </a:p>
          <a:p>
            <a:pPr marL="285750" lvl="0" indent="-285750">
              <a:buClr>
                <a:srgbClr val="FFFF00"/>
              </a:buClr>
              <a:buSzPct val="170000"/>
              <a:buFont typeface="Arial" pitchFamily="34" charset="0"/>
              <a:buChar char="•"/>
            </a:pPr>
            <a:r>
              <a:rPr lang="x-none" i="0" noProof="1" smtClean="0"/>
              <a:t>Češće</a:t>
            </a:r>
            <a:r>
              <a:rPr lang="en-US" i="0" dirty="0" smtClean="0"/>
              <a:t> </a:t>
            </a:r>
            <a:r>
              <a:rPr lang="en-US" i="0" dirty="0"/>
              <a:t>u </a:t>
            </a:r>
            <a:r>
              <a:rPr lang="en-US" i="0" dirty="0" err="1"/>
              <a:t>osoba</a:t>
            </a:r>
            <a:r>
              <a:rPr lang="en-US" i="0" dirty="0"/>
              <a:t> </a:t>
            </a:r>
            <a:r>
              <a:rPr lang="en-US" i="0" dirty="0" err="1"/>
              <a:t>ženskog</a:t>
            </a:r>
            <a:r>
              <a:rPr lang="en-US" i="0" dirty="0"/>
              <a:t> </a:t>
            </a:r>
            <a:r>
              <a:rPr lang="en-US" i="0" dirty="0" err="1" smtClean="0"/>
              <a:t>pola</a:t>
            </a:r>
            <a:r>
              <a:rPr lang="en-US" i="0" dirty="0" smtClean="0"/>
              <a:t>.</a:t>
            </a:r>
            <a:endParaRPr lang="x-none" i="0" dirty="0"/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US" b="1" i="0" dirty="0" err="1" smtClean="0">
                <a:solidFill>
                  <a:srgbClr val="FFFF99"/>
                </a:solidFill>
              </a:rPr>
              <a:t>Asimptomatska</a:t>
            </a:r>
            <a:r>
              <a:rPr lang="en-US" b="1" i="0" dirty="0" smtClean="0">
                <a:solidFill>
                  <a:srgbClr val="FFFF99"/>
                </a:solidFill>
              </a:rPr>
              <a:t> </a:t>
            </a:r>
            <a:r>
              <a:rPr lang="en-US" b="1" i="0" dirty="0" err="1">
                <a:solidFill>
                  <a:srgbClr val="FFFF99"/>
                </a:solidFill>
              </a:rPr>
              <a:t>bakteriurija</a:t>
            </a:r>
            <a:r>
              <a:rPr lang="en-US" b="1" i="0" dirty="0">
                <a:solidFill>
                  <a:srgbClr val="FFFF99"/>
                </a:solidFill>
              </a:rPr>
              <a:t> (ab)</a:t>
            </a:r>
            <a:endParaRPr lang="x-none" b="1" i="0" dirty="0">
              <a:solidFill>
                <a:srgbClr val="FFFF99"/>
              </a:solidFill>
            </a:endParaRPr>
          </a:p>
          <a:p>
            <a:pPr marL="285750" lvl="0" indent="-285750">
              <a:spcAft>
                <a:spcPts val="600"/>
              </a:spcAft>
              <a:buClr>
                <a:srgbClr val="FFFF00"/>
              </a:buClr>
              <a:buSzPct val="170000"/>
              <a:buFont typeface="Arial" pitchFamily="34" charset="0"/>
              <a:buChar char="•"/>
            </a:pPr>
            <a:r>
              <a:rPr lang="en-US" i="0" dirty="0" err="1" smtClean="0"/>
              <a:t>Prisustvo</a:t>
            </a:r>
            <a:r>
              <a:rPr lang="en-US" i="0" dirty="0" smtClean="0"/>
              <a:t> </a:t>
            </a:r>
            <a:r>
              <a:rPr lang="en-US" i="0" dirty="0" err="1" smtClean="0"/>
              <a:t>više</a:t>
            </a:r>
            <a:r>
              <a:rPr lang="en-US" i="0" dirty="0" smtClean="0"/>
              <a:t> </a:t>
            </a:r>
            <a:r>
              <a:rPr lang="en-US" i="0" dirty="0"/>
              <a:t>od 10</a:t>
            </a:r>
            <a:r>
              <a:rPr lang="en-US" i="0" baseline="30000" dirty="0"/>
              <a:t>5 </a:t>
            </a:r>
            <a:r>
              <a:rPr lang="en-US" i="0" dirty="0" err="1"/>
              <a:t>bakterija</a:t>
            </a:r>
            <a:r>
              <a:rPr lang="en-US" i="0" dirty="0"/>
              <a:t> /ml </a:t>
            </a:r>
            <a:r>
              <a:rPr lang="en-US" i="0" dirty="0" err="1"/>
              <a:t>urina</a:t>
            </a:r>
            <a:r>
              <a:rPr lang="en-US" i="0" dirty="0"/>
              <a:t>, bez </a:t>
            </a:r>
            <a:r>
              <a:rPr lang="en-US" i="0" dirty="0" err="1"/>
              <a:t>prisustva</a:t>
            </a:r>
            <a:r>
              <a:rPr lang="en-US" i="0" dirty="0"/>
              <a:t> </a:t>
            </a:r>
            <a:r>
              <a:rPr lang="en-US" i="0" dirty="0" err="1" smtClean="0"/>
              <a:t>simptoma</a:t>
            </a:r>
            <a:r>
              <a:rPr lang="en-US" i="0" dirty="0" smtClean="0"/>
              <a:t>,</a:t>
            </a:r>
            <a:endParaRPr lang="x-none" i="0" dirty="0"/>
          </a:p>
          <a:p>
            <a:pPr marL="285750" lvl="0" indent="-285750">
              <a:spcAft>
                <a:spcPts val="600"/>
              </a:spcAft>
              <a:buClr>
                <a:srgbClr val="FFFF00"/>
              </a:buClr>
              <a:buSzPct val="170000"/>
              <a:buFont typeface="Arial" pitchFamily="34" charset="0"/>
              <a:buChar char="•"/>
            </a:pPr>
            <a:r>
              <a:rPr lang="en-US" i="0" dirty="0" err="1" smtClean="0"/>
              <a:t>Kod</a:t>
            </a:r>
            <a:r>
              <a:rPr lang="en-US" i="0" dirty="0" smtClean="0"/>
              <a:t> </a:t>
            </a:r>
            <a:r>
              <a:rPr lang="en-US" i="0" dirty="0" err="1" smtClean="0"/>
              <a:t>starijih</a:t>
            </a:r>
            <a:r>
              <a:rPr lang="en-US" i="0" dirty="0" smtClean="0"/>
              <a:t> </a:t>
            </a:r>
            <a:r>
              <a:rPr lang="en-US" i="0" dirty="0" err="1"/>
              <a:t>muškaraca</a:t>
            </a:r>
            <a:r>
              <a:rPr lang="en-US" i="0" dirty="0"/>
              <a:t> se </a:t>
            </a:r>
            <a:r>
              <a:rPr lang="en-US" i="0" dirty="0" err="1"/>
              <a:t>javlja</a:t>
            </a:r>
            <a:r>
              <a:rPr lang="en-US" i="0" dirty="0"/>
              <a:t> u 10%, a </a:t>
            </a:r>
            <a:r>
              <a:rPr lang="en-US" i="0" dirty="0" err="1"/>
              <a:t>kod</a:t>
            </a:r>
            <a:r>
              <a:rPr lang="en-US" i="0" dirty="0"/>
              <a:t> </a:t>
            </a:r>
            <a:r>
              <a:rPr lang="en-US" i="0" dirty="0" err="1"/>
              <a:t>starijih</a:t>
            </a:r>
            <a:r>
              <a:rPr lang="en-US" i="0" dirty="0"/>
              <a:t> </a:t>
            </a:r>
            <a:r>
              <a:rPr lang="en-US" i="0" dirty="0" err="1"/>
              <a:t>žena</a:t>
            </a:r>
            <a:r>
              <a:rPr lang="en-US" i="0" dirty="0"/>
              <a:t> u </a:t>
            </a:r>
            <a:r>
              <a:rPr lang="en-US" i="0" dirty="0" err="1"/>
              <a:t>oko</a:t>
            </a:r>
            <a:r>
              <a:rPr lang="en-US" i="0" dirty="0"/>
              <a:t> 20 </a:t>
            </a:r>
            <a:r>
              <a:rPr lang="en-US" i="0" dirty="0" smtClean="0"/>
              <a:t>%,</a:t>
            </a:r>
            <a:endParaRPr lang="x-none" i="0" dirty="0"/>
          </a:p>
          <a:p>
            <a:pPr marL="285750" lvl="0" indent="-285750">
              <a:spcAft>
                <a:spcPts val="600"/>
              </a:spcAft>
              <a:buClr>
                <a:srgbClr val="FFFF00"/>
              </a:buClr>
              <a:buSzPct val="170000"/>
              <a:buFont typeface="Arial" pitchFamily="34" charset="0"/>
              <a:buChar char="•"/>
            </a:pPr>
            <a:r>
              <a:rPr lang="x-none" i="0" dirty="0" smtClean="0"/>
              <a:t>Kod </a:t>
            </a:r>
            <a:r>
              <a:rPr lang="en-US" i="0" dirty="0" err="1" smtClean="0"/>
              <a:t>žena</a:t>
            </a:r>
            <a:r>
              <a:rPr lang="en-US" i="0" dirty="0" smtClean="0"/>
              <a:t> </a:t>
            </a:r>
            <a:r>
              <a:rPr lang="en-US" i="0" dirty="0"/>
              <a:t>se </a:t>
            </a:r>
            <a:r>
              <a:rPr lang="en-US" i="0" dirty="0" err="1"/>
              <a:t>incidencija</a:t>
            </a:r>
            <a:r>
              <a:rPr lang="en-US" i="0" dirty="0"/>
              <a:t> </a:t>
            </a:r>
            <a:r>
              <a:rPr lang="en-US" i="0" dirty="0" err="1"/>
              <a:t>ab</a:t>
            </a:r>
            <a:r>
              <a:rPr lang="en-US" i="0" dirty="0"/>
              <a:t> </a:t>
            </a:r>
            <a:r>
              <a:rPr lang="en-US" i="0" dirty="0" err="1" smtClean="0"/>
              <a:t>povećava</a:t>
            </a:r>
            <a:r>
              <a:rPr lang="en-US" i="0" dirty="0" smtClean="0"/>
              <a:t> </a:t>
            </a:r>
            <a:r>
              <a:rPr lang="en-US" i="0" dirty="0" err="1"/>
              <a:t>za</a:t>
            </a:r>
            <a:r>
              <a:rPr lang="en-US" i="0" dirty="0"/>
              <a:t> 1% </a:t>
            </a:r>
            <a:r>
              <a:rPr lang="en-US" i="0" dirty="0" err="1"/>
              <a:t>za</a:t>
            </a:r>
            <a:r>
              <a:rPr lang="en-US" i="0" dirty="0"/>
              <a:t> </a:t>
            </a:r>
            <a:r>
              <a:rPr lang="en-US" i="0" dirty="0" err="1"/>
              <a:t>svaku</a:t>
            </a:r>
            <a:r>
              <a:rPr lang="en-US" i="0" dirty="0"/>
              <a:t> </a:t>
            </a:r>
            <a:r>
              <a:rPr lang="en-US" i="0" dirty="0" err="1"/>
              <a:t>životnu</a:t>
            </a:r>
            <a:r>
              <a:rPr lang="en-US" i="0" dirty="0"/>
              <a:t> </a:t>
            </a:r>
            <a:r>
              <a:rPr lang="en-US" i="0" dirty="0" err="1" smtClean="0"/>
              <a:t>dekadu</a:t>
            </a:r>
            <a:r>
              <a:rPr lang="en-US" i="0" dirty="0" smtClean="0"/>
              <a:t> (</a:t>
            </a:r>
            <a:r>
              <a:rPr lang="x-none" i="0" dirty="0" smtClean="0"/>
              <a:t>ž</a:t>
            </a:r>
            <a:r>
              <a:rPr lang="en-US" i="0" dirty="0" err="1" smtClean="0"/>
              <a:t>ene</a:t>
            </a:r>
            <a:r>
              <a:rPr lang="en-US" i="0" dirty="0" smtClean="0"/>
              <a:t> </a:t>
            </a:r>
            <a:r>
              <a:rPr lang="en-US" i="0" dirty="0"/>
              <a:t>u </a:t>
            </a:r>
            <a:r>
              <a:rPr lang="en-US" i="0" dirty="0" err="1"/>
              <a:t>osmoj</a:t>
            </a:r>
            <a:r>
              <a:rPr lang="en-US" i="0" dirty="0"/>
              <a:t> </a:t>
            </a:r>
            <a:r>
              <a:rPr lang="en-US" i="0" dirty="0" err="1"/>
              <a:t>deceniji</a:t>
            </a:r>
            <a:r>
              <a:rPr lang="en-US" i="0" dirty="0"/>
              <a:t> </a:t>
            </a:r>
            <a:r>
              <a:rPr lang="en-US" i="0" dirty="0" err="1"/>
              <a:t>imaju</a:t>
            </a:r>
            <a:r>
              <a:rPr lang="en-US" i="0" dirty="0"/>
              <a:t> </a:t>
            </a:r>
            <a:r>
              <a:rPr lang="en-US" i="0" dirty="0" err="1"/>
              <a:t>incidenciju</a:t>
            </a:r>
            <a:r>
              <a:rPr lang="en-US" i="0" dirty="0"/>
              <a:t> od 7-8% </a:t>
            </a:r>
            <a:r>
              <a:rPr lang="en-US" i="0" dirty="0" err="1"/>
              <a:t>ove</a:t>
            </a:r>
            <a:r>
              <a:rPr lang="en-US" i="0" dirty="0"/>
              <a:t> </a:t>
            </a:r>
            <a:r>
              <a:rPr lang="en-US" i="0" dirty="0" err="1"/>
              <a:t>pojave</a:t>
            </a:r>
            <a:r>
              <a:rPr lang="en-US" i="0" dirty="0" smtClean="0"/>
              <a:t>),</a:t>
            </a:r>
            <a:endParaRPr lang="x-none" i="0" dirty="0"/>
          </a:p>
          <a:p>
            <a:pPr marL="285750" lvl="0" indent="-285750">
              <a:spcAft>
                <a:spcPts val="600"/>
              </a:spcAft>
              <a:buClr>
                <a:srgbClr val="FFFF00"/>
              </a:buClr>
              <a:buSzPct val="170000"/>
              <a:buFont typeface="Arial" pitchFamily="34" charset="0"/>
              <a:buChar char="•"/>
            </a:pPr>
            <a:r>
              <a:rPr lang="en-US" i="0" dirty="0"/>
              <a:t>Ab </a:t>
            </a:r>
            <a:r>
              <a:rPr lang="en-US" i="0" dirty="0" err="1"/>
              <a:t>spontano</a:t>
            </a:r>
            <a:r>
              <a:rPr lang="en-US" i="0" dirty="0"/>
              <a:t> </a:t>
            </a:r>
            <a:r>
              <a:rPr lang="en-US" i="0" dirty="0" err="1"/>
              <a:t>iščezava</a:t>
            </a:r>
            <a:r>
              <a:rPr lang="en-US" i="0" dirty="0"/>
              <a:t> (</a:t>
            </a:r>
            <a:r>
              <a:rPr lang="en-US" i="0" dirty="0" err="1"/>
              <a:t>nisu</a:t>
            </a:r>
            <a:r>
              <a:rPr lang="en-US" i="0" dirty="0"/>
              <a:t> </a:t>
            </a:r>
            <a:r>
              <a:rPr lang="en-US" i="0" dirty="0" err="1"/>
              <a:t>potrebni</a:t>
            </a:r>
            <a:r>
              <a:rPr lang="en-US" i="0" dirty="0"/>
              <a:t> </a:t>
            </a:r>
            <a:r>
              <a:rPr lang="en-US" i="0" dirty="0" err="1"/>
              <a:t>antibiotici</a:t>
            </a:r>
            <a:r>
              <a:rPr lang="en-US" i="0" dirty="0" smtClean="0"/>
              <a:t>).</a:t>
            </a: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US" b="1" i="0" dirty="0" err="1" smtClean="0">
                <a:solidFill>
                  <a:srgbClr val="FFFF99"/>
                </a:solidFill>
              </a:rPr>
              <a:t>Etiologija</a:t>
            </a:r>
            <a:endParaRPr lang="en-US" b="1" i="0" dirty="0" smtClean="0">
              <a:solidFill>
                <a:srgbClr val="FFFF99"/>
              </a:solidFill>
            </a:endParaRPr>
          </a:p>
          <a:p>
            <a:pPr marL="285750" lvl="0" indent="-285750">
              <a:spcAft>
                <a:spcPts val="600"/>
              </a:spcAft>
              <a:buClr>
                <a:srgbClr val="FFFF00"/>
              </a:buClr>
              <a:buSzPct val="170000"/>
              <a:buFont typeface="Arial" pitchFamily="34" charset="0"/>
              <a:buChar char="•"/>
            </a:pPr>
            <a:r>
              <a:rPr lang="en-US" dirty="0" err="1" smtClean="0">
                <a:solidFill>
                  <a:srgbClr val="FFFF99"/>
                </a:solidFill>
              </a:rPr>
              <a:t>Vanbolničke</a:t>
            </a:r>
            <a:r>
              <a:rPr lang="en-US" dirty="0" smtClean="0">
                <a:solidFill>
                  <a:srgbClr val="FFFF99"/>
                </a:solidFill>
              </a:rPr>
              <a:t> </a:t>
            </a:r>
            <a:r>
              <a:rPr lang="en-US" dirty="0" err="1">
                <a:solidFill>
                  <a:srgbClr val="FFFF99"/>
                </a:solidFill>
              </a:rPr>
              <a:t>infekcije</a:t>
            </a:r>
            <a:r>
              <a:rPr lang="en-US" dirty="0">
                <a:solidFill>
                  <a:srgbClr val="FFFF99"/>
                </a:solidFill>
              </a:rPr>
              <a:t>: </a:t>
            </a:r>
            <a:r>
              <a:rPr lang="en-US" i="0" dirty="0"/>
              <a:t>E. Coli, Proteus spp., </a:t>
            </a:r>
            <a:r>
              <a:rPr lang="en-US" i="0" dirty="0" err="1"/>
              <a:t>Klebsiela-Enterobacter</a:t>
            </a:r>
            <a:r>
              <a:rPr lang="en-US" i="0" dirty="0"/>
              <a:t> spp., </a:t>
            </a:r>
            <a:r>
              <a:rPr lang="en-US" i="0" dirty="0" err="1" smtClean="0"/>
              <a:t>Enterococcus</a:t>
            </a:r>
            <a:r>
              <a:rPr lang="en-US" i="0" dirty="0" smtClean="0"/>
              <a:t>,</a:t>
            </a:r>
            <a:endParaRPr lang="x-none" i="0" dirty="0"/>
          </a:p>
          <a:p>
            <a:pPr marL="285750" lvl="0" indent="-285750">
              <a:spcAft>
                <a:spcPts val="600"/>
              </a:spcAft>
              <a:buClr>
                <a:srgbClr val="FFFF00"/>
              </a:buClr>
              <a:buSzPct val="170000"/>
              <a:buFont typeface="Arial" pitchFamily="34" charset="0"/>
              <a:buChar char="•"/>
            </a:pPr>
            <a:r>
              <a:rPr lang="en-US" dirty="0" err="1">
                <a:solidFill>
                  <a:srgbClr val="FFFF99"/>
                </a:solidFill>
              </a:rPr>
              <a:t>Bolničke</a:t>
            </a:r>
            <a:r>
              <a:rPr lang="en-US" dirty="0">
                <a:solidFill>
                  <a:srgbClr val="FFFF99"/>
                </a:solidFill>
              </a:rPr>
              <a:t> </a:t>
            </a:r>
            <a:r>
              <a:rPr lang="en-US" dirty="0" err="1">
                <a:solidFill>
                  <a:srgbClr val="FFFF99"/>
                </a:solidFill>
              </a:rPr>
              <a:t>infekcije</a:t>
            </a:r>
            <a:r>
              <a:rPr lang="en-US" dirty="0">
                <a:solidFill>
                  <a:srgbClr val="FFFF99"/>
                </a:solidFill>
              </a:rPr>
              <a:t>: </a:t>
            </a:r>
            <a:r>
              <a:rPr lang="en-US" i="0" dirty="0"/>
              <a:t>Pseudomonas/Acinetobacter spp., gram (-) </a:t>
            </a:r>
            <a:r>
              <a:rPr lang="en-US" i="0" dirty="0" err="1"/>
              <a:t>bakterije</a:t>
            </a:r>
            <a:r>
              <a:rPr lang="en-US" i="0" dirty="0"/>
              <a:t> </a:t>
            </a:r>
            <a:r>
              <a:rPr lang="en-US" i="0" dirty="0" err="1"/>
              <a:t>koje</a:t>
            </a:r>
            <a:r>
              <a:rPr lang="en-US" i="0" dirty="0"/>
              <a:t> </a:t>
            </a:r>
            <a:r>
              <a:rPr lang="en-US" i="0" dirty="0" err="1"/>
              <a:t>produkuju</a:t>
            </a:r>
            <a:r>
              <a:rPr lang="en-US" i="0" dirty="0"/>
              <a:t> beta-</a:t>
            </a:r>
            <a:r>
              <a:rPr lang="en-US" i="0" dirty="0" err="1"/>
              <a:t>laktamazu</a:t>
            </a:r>
            <a:r>
              <a:rPr lang="en-US" i="0" dirty="0"/>
              <a:t> </a:t>
            </a:r>
            <a:r>
              <a:rPr lang="en-US" i="0" dirty="0" err="1"/>
              <a:t>proširenog</a:t>
            </a:r>
            <a:r>
              <a:rPr lang="en-US" i="0" dirty="0"/>
              <a:t> </a:t>
            </a:r>
            <a:r>
              <a:rPr lang="en-US" i="0" dirty="0" err="1"/>
              <a:t>spektra</a:t>
            </a:r>
            <a:r>
              <a:rPr lang="en-US" i="0" dirty="0"/>
              <a:t> (ESBL), </a:t>
            </a:r>
            <a:r>
              <a:rPr lang="en-US" i="0" dirty="0" err="1"/>
              <a:t>vankomicin</a:t>
            </a:r>
            <a:r>
              <a:rPr lang="en-US" i="0" dirty="0"/>
              <a:t> </a:t>
            </a:r>
            <a:r>
              <a:rPr lang="en-US" i="0" dirty="0" err="1"/>
              <a:t>rezistentni</a:t>
            </a:r>
            <a:r>
              <a:rPr lang="en-US" i="0" dirty="0"/>
              <a:t> </a:t>
            </a:r>
            <a:r>
              <a:rPr lang="en-US" i="0" dirty="0" err="1"/>
              <a:t>enterokok</a:t>
            </a:r>
            <a:r>
              <a:rPr lang="en-US" i="0" dirty="0"/>
              <a:t>,  Candida spp</a:t>
            </a:r>
            <a:r>
              <a:rPr lang="en-US" i="0" dirty="0" smtClean="0"/>
              <a:t>.</a:t>
            </a:r>
            <a:endParaRPr lang="x-none" i="0" dirty="0"/>
          </a:p>
        </p:txBody>
      </p:sp>
    </p:spTree>
    <p:extLst>
      <p:ext uri="{BB962C8B-B14F-4D97-AF65-F5344CB8AC3E}">
        <p14:creationId xmlns:p14="http://schemas.microsoft.com/office/powerpoint/2010/main" val="2231653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95725135"/>
              </p:ext>
            </p:extLst>
          </p:nvPr>
        </p:nvGraphicFramePr>
        <p:xfrm>
          <a:off x="1043608" y="1196752"/>
          <a:ext cx="7488832" cy="446965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488832"/>
              </a:tblGrid>
              <a:tr h="735856"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x-none" dirty="0" smtClean="0"/>
                        <a:t>Klasični kriterijum</a:t>
                      </a:r>
                    </a:p>
                    <a:p>
                      <a:r>
                        <a:rPr lang="x-none" sz="1600" b="0" dirty="0" smtClean="0">
                          <a:sym typeface="Symbol"/>
                        </a:rPr>
                        <a:t> 10</a:t>
                      </a:r>
                      <a:r>
                        <a:rPr lang="x-none" sz="1600" b="0" baseline="30000" dirty="0" smtClean="0">
                          <a:sym typeface="Symbol"/>
                        </a:rPr>
                        <a:t>5</a:t>
                      </a:r>
                      <a:r>
                        <a:rPr lang="x-none" sz="1600" b="0" dirty="0" smtClean="0">
                          <a:sym typeface="Symbol"/>
                        </a:rPr>
                        <a:t> bakterija/mL mokraće.</a:t>
                      </a:r>
                      <a:endParaRPr lang="en-US" sz="1600" b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x-none" b="1" dirty="0" smtClean="0"/>
                        <a:t>Novi kriterijumi</a:t>
                      </a:r>
                    </a:p>
                    <a:p>
                      <a:pPr>
                        <a:lnSpc>
                          <a:spcPct val="120000"/>
                        </a:lnSpc>
                      </a:pPr>
                      <a:r>
                        <a:rPr lang="x-none" sz="1800" b="0" dirty="0" smtClean="0">
                          <a:sym typeface="Symbol"/>
                        </a:rPr>
                        <a:t>10</a:t>
                      </a:r>
                      <a:r>
                        <a:rPr lang="x-none" sz="1800" b="0" baseline="30000" dirty="0" smtClean="0">
                          <a:sym typeface="Symbol"/>
                        </a:rPr>
                        <a:t>2</a:t>
                      </a:r>
                      <a:r>
                        <a:rPr lang="x-none" sz="1800" b="0" dirty="0" smtClean="0">
                          <a:sym typeface="Symbol"/>
                        </a:rPr>
                        <a:t> koliformnih bakterija/mL mokraće u „simptomatskih“ žena</a:t>
                      </a:r>
                    </a:p>
                    <a:p>
                      <a:pPr>
                        <a:lnSpc>
                          <a:spcPct val="120000"/>
                        </a:lnSpc>
                      </a:pPr>
                      <a:r>
                        <a:rPr lang="x-none" sz="1800" b="0" dirty="0" smtClean="0">
                          <a:sym typeface="Symbol"/>
                        </a:rPr>
                        <a:t>10</a:t>
                      </a:r>
                      <a:r>
                        <a:rPr lang="x-none" sz="1800" b="0" kern="1200" baseline="300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sym typeface="Symbol"/>
                        </a:rPr>
                        <a:t>5</a:t>
                      </a:r>
                      <a:r>
                        <a:rPr lang="x-none" sz="1800" b="0" dirty="0" smtClean="0">
                          <a:sym typeface="Symbol"/>
                        </a:rPr>
                        <a:t> nekoliformnih bakterija/mL mokraće u „simptomatskih“ žena</a:t>
                      </a:r>
                    </a:p>
                    <a:p>
                      <a:pPr>
                        <a:lnSpc>
                          <a:spcPct val="120000"/>
                        </a:lnSpc>
                      </a:pPr>
                      <a:r>
                        <a:rPr lang="x-none" sz="1800" b="0" dirty="0" smtClean="0">
                          <a:sym typeface="Symbol"/>
                        </a:rPr>
                        <a:t>10</a:t>
                      </a:r>
                      <a:r>
                        <a:rPr lang="x-none" sz="1800" b="0" kern="1200" baseline="300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sym typeface="Symbol"/>
                        </a:rPr>
                        <a:t>3</a:t>
                      </a:r>
                      <a:r>
                        <a:rPr lang="x-none" sz="1800" b="0" dirty="0" smtClean="0">
                          <a:sym typeface="Symbol"/>
                        </a:rPr>
                        <a:t> bakterija/mL mokraće u „simptomatskih“ muškaraca</a:t>
                      </a:r>
                    </a:p>
                    <a:p>
                      <a:pPr>
                        <a:lnSpc>
                          <a:spcPct val="120000"/>
                        </a:lnSpc>
                      </a:pPr>
                      <a:r>
                        <a:rPr lang="x-none" sz="1800" b="0" dirty="0" smtClean="0">
                          <a:sym typeface="Symbol"/>
                        </a:rPr>
                        <a:t>10</a:t>
                      </a:r>
                      <a:r>
                        <a:rPr lang="x-none" sz="1800" b="0" kern="1200" baseline="300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sym typeface="Symbol"/>
                        </a:rPr>
                        <a:t>5</a:t>
                      </a:r>
                      <a:r>
                        <a:rPr lang="x-none" sz="1800" b="0" dirty="0" smtClean="0">
                          <a:sym typeface="Symbol"/>
                        </a:rPr>
                        <a:t> bakterija/mL mokraće u „asimptomatskih“ žena u dva uzastopna uzorka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x-none" sz="1800" b="0" dirty="0" smtClean="0">
                          <a:sym typeface="Symbol"/>
                        </a:rPr>
                        <a:t>10</a:t>
                      </a:r>
                      <a:r>
                        <a:rPr lang="x-none" sz="1800" b="0" kern="1200" baseline="300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sym typeface="Symbol"/>
                        </a:rPr>
                        <a:t>4</a:t>
                      </a:r>
                      <a:r>
                        <a:rPr lang="x-none" sz="1800" b="0" dirty="0" smtClean="0">
                          <a:sym typeface="Symbol"/>
                        </a:rPr>
                        <a:t> bakterija/mL mokraće u „asimptomatskih“ muškaraca, bilo kakav rast bakterija u uzorku urina uzetom suprapubičnom</a:t>
                      </a:r>
                      <a:r>
                        <a:rPr lang="x-none" sz="1800" b="0" baseline="0" dirty="0" smtClean="0">
                          <a:sym typeface="Symbol"/>
                        </a:rPr>
                        <a:t> punkcijom u „simptomatskih“ osoba</a:t>
                      </a:r>
                    </a:p>
                    <a:p>
                      <a:pPr>
                        <a:lnSpc>
                          <a:spcPct val="120000"/>
                        </a:lnSpc>
                      </a:pPr>
                      <a:r>
                        <a:rPr lang="x-none" sz="1800" b="0" dirty="0" smtClean="0">
                          <a:sym typeface="Symbol"/>
                        </a:rPr>
                        <a:t>10</a:t>
                      </a:r>
                      <a:r>
                        <a:rPr lang="x-none" sz="1800" b="0" kern="1200" baseline="300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sym typeface="Symbol"/>
                        </a:rPr>
                        <a:t>2</a:t>
                      </a:r>
                      <a:r>
                        <a:rPr lang="x-none" sz="1800" b="0" dirty="0" smtClean="0">
                          <a:sym typeface="Symbol"/>
                        </a:rPr>
                        <a:t> bakterija/mL mokraće u kateterizovanih osoba u uzorku mokraće uzetom iz katetera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1259632" y="593306"/>
            <a:ext cx="27194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x-none" dirty="0" err="1">
                <a:solidFill>
                  <a:srgbClr val="FFFF99"/>
                </a:solidFill>
              </a:rPr>
              <a:t>Signifikantna</a:t>
            </a:r>
            <a:r>
              <a:rPr lang="x-none" dirty="0">
                <a:solidFill>
                  <a:srgbClr val="FFFF99"/>
                </a:solidFill>
              </a:rPr>
              <a:t> </a:t>
            </a:r>
            <a:r>
              <a:rPr lang="x-none" dirty="0" err="1">
                <a:solidFill>
                  <a:srgbClr val="FFFF99"/>
                </a:solidFill>
              </a:rPr>
              <a:t>bakteriurija</a:t>
            </a:r>
            <a:endParaRPr lang="en-US" dirty="0">
              <a:solidFill>
                <a:srgbClr val="FFFF99"/>
              </a:solidFill>
            </a:endParaRPr>
          </a:p>
        </p:txBody>
      </p:sp>
      <p:sp>
        <p:nvSpPr>
          <p:cNvPr id="7" name="Slide Number Placeholder 1"/>
          <p:cNvSpPr txBox="1">
            <a:spLocks/>
          </p:cNvSpPr>
          <p:nvPr/>
        </p:nvSpPr>
        <p:spPr>
          <a:xfrm>
            <a:off x="8518254" y="6492671"/>
            <a:ext cx="625746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i="1" kern="1200">
                <a:solidFill>
                  <a:schemeClr val="tx1"/>
                </a:solidFill>
                <a:latin typeface="Tahoma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i="1" kern="1200">
                <a:solidFill>
                  <a:schemeClr val="tx1"/>
                </a:solidFill>
                <a:latin typeface="Tahoma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i="1" kern="1200">
                <a:solidFill>
                  <a:schemeClr val="tx1"/>
                </a:solidFill>
                <a:latin typeface="Tahoma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i="1" kern="1200">
                <a:solidFill>
                  <a:schemeClr val="tx1"/>
                </a:solidFill>
                <a:latin typeface="Tahoma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i="1" kern="1200">
                <a:solidFill>
                  <a:schemeClr val="tx1"/>
                </a:solidFill>
                <a:latin typeface="Tahoma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i="1" kern="1200">
                <a:solidFill>
                  <a:schemeClr val="tx1"/>
                </a:solidFill>
                <a:latin typeface="Tahoma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i="1" kern="1200">
                <a:solidFill>
                  <a:schemeClr val="tx1"/>
                </a:solidFill>
                <a:latin typeface="Tahoma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i="1" kern="1200">
                <a:solidFill>
                  <a:schemeClr val="tx1"/>
                </a:solidFill>
                <a:latin typeface="Tahoma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i="1" kern="1200">
                <a:solidFill>
                  <a:schemeClr val="tx1"/>
                </a:solidFill>
                <a:latin typeface="Tahoma" charset="0"/>
                <a:ea typeface="+mn-ea"/>
                <a:cs typeface="+mn-cs"/>
              </a:defRPr>
            </a:lvl9pPr>
          </a:lstStyle>
          <a:p>
            <a:fld id="{8B473825-BB98-46D3-A343-54F2F9FF794F}" type="slidenum">
              <a:rPr lang="en-US" sz="1600" i="0" smtClean="0">
                <a:latin typeface="Calibri" pitchFamily="34" charset="0"/>
                <a:cs typeface="Calibri" pitchFamily="34" charset="0"/>
              </a:rPr>
              <a:pPr/>
              <a:t>7</a:t>
            </a:fld>
            <a:r>
              <a:rPr lang="en-US" sz="1600" i="0" dirty="0" smtClean="0">
                <a:latin typeface="Calibri" pitchFamily="34" charset="0"/>
                <a:cs typeface="Calibri" pitchFamily="34" charset="0"/>
              </a:rPr>
              <a:t>/</a:t>
            </a:r>
            <a:r>
              <a:rPr lang="x-none" sz="1600" i="0" dirty="0" smtClean="0">
                <a:latin typeface="Calibri" pitchFamily="34" charset="0"/>
                <a:cs typeface="Calibri" pitchFamily="34" charset="0"/>
              </a:rPr>
              <a:t>35</a:t>
            </a:r>
            <a:endParaRPr lang="en-US" sz="1600" i="0" dirty="0"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02658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5A713E7-A9E0-4595-92B3-275D2C6314F9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1039413" y="791672"/>
            <a:ext cx="7813418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i="0" dirty="0" err="1">
                <a:solidFill>
                  <a:srgbClr val="FFFF99"/>
                </a:solidFill>
              </a:rPr>
              <a:t>Klinička</a:t>
            </a:r>
            <a:r>
              <a:rPr lang="en-US" b="1" i="0" dirty="0">
                <a:solidFill>
                  <a:srgbClr val="FFFF99"/>
                </a:solidFill>
              </a:rPr>
              <a:t> </a:t>
            </a:r>
            <a:r>
              <a:rPr lang="en-US" b="1" i="0" dirty="0" err="1">
                <a:solidFill>
                  <a:srgbClr val="FFFF99"/>
                </a:solidFill>
              </a:rPr>
              <a:t>slika</a:t>
            </a:r>
            <a:r>
              <a:rPr lang="en-US" b="1" i="0" dirty="0">
                <a:solidFill>
                  <a:srgbClr val="FFFF99"/>
                </a:solidFill>
              </a:rPr>
              <a:t> </a:t>
            </a:r>
            <a:r>
              <a:rPr lang="en-US" b="1" i="0" dirty="0" err="1">
                <a:solidFill>
                  <a:srgbClr val="FFFF99"/>
                </a:solidFill>
              </a:rPr>
              <a:t>i</a:t>
            </a:r>
            <a:r>
              <a:rPr lang="en-US" b="1" i="0" dirty="0">
                <a:solidFill>
                  <a:srgbClr val="FFFF99"/>
                </a:solidFill>
              </a:rPr>
              <a:t> </a:t>
            </a:r>
            <a:r>
              <a:rPr lang="en-US" b="1" i="0" dirty="0" err="1">
                <a:solidFill>
                  <a:srgbClr val="FFFF99"/>
                </a:solidFill>
              </a:rPr>
              <a:t>lečenje</a:t>
            </a:r>
            <a:endParaRPr lang="x-none" i="0" dirty="0">
              <a:solidFill>
                <a:srgbClr val="FFFF99"/>
              </a:solidFill>
            </a:endParaRPr>
          </a:p>
          <a:p>
            <a:r>
              <a:rPr lang="en-US" b="1" i="0" dirty="0"/>
              <a:t> </a:t>
            </a:r>
            <a:endParaRPr lang="x-none" i="0" dirty="0"/>
          </a:p>
          <a:p>
            <a:pPr marL="285750" lvl="0" indent="-285750">
              <a:buClr>
                <a:srgbClr val="FFFF00"/>
              </a:buClr>
              <a:buSzPct val="170000"/>
              <a:buFont typeface="Arial" pitchFamily="34" charset="0"/>
              <a:buChar char="•"/>
            </a:pPr>
            <a:r>
              <a:rPr lang="en-US" i="0" dirty="0" err="1"/>
              <a:t>Infekcije</a:t>
            </a:r>
            <a:r>
              <a:rPr lang="en-US" i="0" dirty="0"/>
              <a:t> </a:t>
            </a:r>
            <a:r>
              <a:rPr lang="en-US" i="0" dirty="0" err="1"/>
              <a:t>donjih</a:t>
            </a:r>
            <a:r>
              <a:rPr lang="en-US" i="0" dirty="0"/>
              <a:t> </a:t>
            </a:r>
            <a:r>
              <a:rPr lang="en-US" i="0" dirty="0" err="1"/>
              <a:t>mokraćnih</a:t>
            </a:r>
            <a:r>
              <a:rPr lang="en-US" i="0" dirty="0"/>
              <a:t> </a:t>
            </a:r>
            <a:r>
              <a:rPr lang="en-US" i="0" dirty="0" err="1"/>
              <a:t>puteva</a:t>
            </a:r>
            <a:r>
              <a:rPr lang="en-US" i="0" dirty="0"/>
              <a:t>: „</a:t>
            </a:r>
            <a:r>
              <a:rPr lang="en-US" i="0" dirty="0" err="1"/>
              <a:t>dizurija</a:t>
            </a:r>
            <a:r>
              <a:rPr lang="en-US" i="0" dirty="0"/>
              <a:t>, </a:t>
            </a:r>
            <a:r>
              <a:rPr lang="en-US" i="0" dirty="0" err="1"/>
              <a:t>urgencija</a:t>
            </a:r>
            <a:r>
              <a:rPr lang="en-US" i="0" dirty="0"/>
              <a:t> </a:t>
            </a:r>
            <a:r>
              <a:rPr lang="en-US" i="0" dirty="0" err="1"/>
              <a:t>i</a:t>
            </a:r>
            <a:r>
              <a:rPr lang="en-US" i="0" dirty="0"/>
              <a:t> </a:t>
            </a:r>
            <a:r>
              <a:rPr lang="en-US" i="0" dirty="0" err="1"/>
              <a:t>frekvencija</a:t>
            </a:r>
            <a:r>
              <a:rPr lang="en-US" i="0" dirty="0"/>
              <a:t>“</a:t>
            </a:r>
            <a:endParaRPr lang="x-none" i="0" dirty="0"/>
          </a:p>
          <a:p>
            <a:pPr marL="285750" lvl="0" indent="-285750">
              <a:buClr>
                <a:srgbClr val="FFFF00"/>
              </a:buClr>
              <a:buSzPct val="170000"/>
              <a:buFont typeface="Arial" pitchFamily="34" charset="0"/>
              <a:buChar char="•"/>
            </a:pPr>
            <a:r>
              <a:rPr lang="en-US" i="0" dirty="0" err="1">
                <a:solidFill>
                  <a:srgbClr val="FFFF66"/>
                </a:solidFill>
              </a:rPr>
              <a:t>Terapija</a:t>
            </a:r>
            <a:r>
              <a:rPr lang="en-US" i="0" dirty="0"/>
              <a:t>: </a:t>
            </a:r>
            <a:endParaRPr lang="en-US" i="0" dirty="0" smtClean="0"/>
          </a:p>
          <a:p>
            <a:pPr marL="649288" lvl="1" indent="-285750">
              <a:buClr>
                <a:srgbClr val="FFFF00"/>
              </a:buClr>
              <a:buFont typeface="Wingdings" pitchFamily="2" charset="2"/>
              <a:buChar char="ü"/>
            </a:pPr>
            <a:r>
              <a:rPr lang="en-US" i="0" dirty="0" err="1" smtClean="0"/>
              <a:t>kotrimoksazol</a:t>
            </a:r>
            <a:r>
              <a:rPr lang="en-US" i="0" dirty="0"/>
              <a:t>, </a:t>
            </a:r>
            <a:r>
              <a:rPr lang="en-US" i="0" dirty="0" err="1"/>
              <a:t>nitrofurantion</a:t>
            </a:r>
            <a:r>
              <a:rPr lang="en-US" i="0" dirty="0"/>
              <a:t> </a:t>
            </a:r>
            <a:r>
              <a:rPr lang="en-US" i="0" dirty="0" err="1"/>
              <a:t>ili</a:t>
            </a:r>
            <a:r>
              <a:rPr lang="en-US" i="0" dirty="0"/>
              <a:t> </a:t>
            </a:r>
            <a:r>
              <a:rPr lang="en-US" i="0" dirty="0" err="1"/>
              <a:t>fosfomicin</a:t>
            </a:r>
            <a:r>
              <a:rPr lang="en-US" i="0" dirty="0"/>
              <a:t> (3-5 </a:t>
            </a:r>
            <a:r>
              <a:rPr lang="en-US" i="0" dirty="0" err="1"/>
              <a:t>dana</a:t>
            </a:r>
            <a:r>
              <a:rPr lang="en-US" i="0" dirty="0" smtClean="0"/>
              <a:t>).</a:t>
            </a:r>
            <a:endParaRPr lang="x-none" i="0" dirty="0"/>
          </a:p>
          <a:p>
            <a:r>
              <a:rPr lang="en-US" i="0" dirty="0"/>
              <a:t> </a:t>
            </a:r>
            <a:endParaRPr lang="x-none" i="0" dirty="0"/>
          </a:p>
          <a:p>
            <a:pPr marL="285750" lvl="0" indent="-285750">
              <a:buClr>
                <a:srgbClr val="FFFF00"/>
              </a:buClr>
              <a:buSzPct val="170000"/>
              <a:buFont typeface="Arial" pitchFamily="34" charset="0"/>
              <a:buChar char="•"/>
            </a:pPr>
            <a:r>
              <a:rPr lang="en-US" i="0" dirty="0" err="1"/>
              <a:t>Infekcije</a:t>
            </a:r>
            <a:r>
              <a:rPr lang="en-US" i="0" dirty="0"/>
              <a:t> </a:t>
            </a:r>
            <a:r>
              <a:rPr lang="en-US" i="0" dirty="0" err="1"/>
              <a:t>gornjih</a:t>
            </a:r>
            <a:r>
              <a:rPr lang="en-US" i="0" dirty="0"/>
              <a:t> </a:t>
            </a:r>
            <a:r>
              <a:rPr lang="en-US" i="0" dirty="0" err="1"/>
              <a:t>mokraćnih</a:t>
            </a:r>
            <a:r>
              <a:rPr lang="en-US" i="0" dirty="0"/>
              <a:t> </a:t>
            </a:r>
            <a:r>
              <a:rPr lang="en-US" i="0" dirty="0" err="1"/>
              <a:t>puteva</a:t>
            </a:r>
            <a:r>
              <a:rPr lang="en-US" i="0" dirty="0"/>
              <a:t> (Pyelonephritis): </a:t>
            </a:r>
            <a:r>
              <a:rPr lang="en-US" i="0" dirty="0" err="1"/>
              <a:t>temperatura</a:t>
            </a:r>
            <a:r>
              <a:rPr lang="en-US" i="0" dirty="0"/>
              <a:t>, </a:t>
            </a:r>
            <a:r>
              <a:rPr lang="en-US" i="0" dirty="0" err="1"/>
              <a:t>groznica,mučnina</a:t>
            </a:r>
            <a:r>
              <a:rPr lang="en-US" i="0" dirty="0"/>
              <a:t> </a:t>
            </a:r>
            <a:r>
              <a:rPr lang="en-US" i="0" dirty="0" err="1"/>
              <a:t>i</a:t>
            </a:r>
            <a:r>
              <a:rPr lang="en-US" i="0" dirty="0"/>
              <a:t> </a:t>
            </a:r>
            <a:r>
              <a:rPr lang="en-US" i="0" dirty="0" err="1"/>
              <a:t>lumbalni</a:t>
            </a:r>
            <a:r>
              <a:rPr lang="en-US" i="0" dirty="0"/>
              <a:t> </a:t>
            </a:r>
            <a:r>
              <a:rPr lang="en-US" i="0" dirty="0" err="1" smtClean="0"/>
              <a:t>bol</a:t>
            </a:r>
            <a:r>
              <a:rPr lang="en-US" i="0" dirty="0" smtClean="0"/>
              <a:t>.</a:t>
            </a:r>
            <a:endParaRPr lang="x-none" i="0" dirty="0"/>
          </a:p>
          <a:p>
            <a:pPr marL="285750" lvl="0" indent="-285750">
              <a:buClr>
                <a:srgbClr val="FFFF00"/>
              </a:buClr>
              <a:buSzPct val="170000"/>
              <a:buFont typeface="Arial" pitchFamily="34" charset="0"/>
              <a:buChar char="•"/>
            </a:pPr>
            <a:r>
              <a:rPr lang="en-US" i="0" dirty="0" err="1">
                <a:solidFill>
                  <a:srgbClr val="FFFF66"/>
                </a:solidFill>
              </a:rPr>
              <a:t>Terapija</a:t>
            </a:r>
            <a:r>
              <a:rPr lang="en-US" i="0" dirty="0"/>
              <a:t>: </a:t>
            </a:r>
            <a:endParaRPr lang="x-none" i="0" dirty="0"/>
          </a:p>
          <a:p>
            <a:pPr marL="742950" lvl="1" indent="-285750">
              <a:buClr>
                <a:srgbClr val="FFFF00"/>
              </a:buClr>
              <a:buFont typeface="Wingdings" pitchFamily="2" charset="2"/>
              <a:buChar char="ü"/>
            </a:pPr>
            <a:r>
              <a:rPr lang="en-US" i="0" dirty="0"/>
              <a:t>gram (+) </a:t>
            </a:r>
            <a:r>
              <a:rPr lang="en-US" i="0" dirty="0" err="1"/>
              <a:t>bakterije</a:t>
            </a:r>
            <a:r>
              <a:rPr lang="en-US" i="0" dirty="0"/>
              <a:t>: </a:t>
            </a:r>
            <a:r>
              <a:rPr lang="en-US" i="0" dirty="0" err="1"/>
              <a:t>Vamkomicin</a:t>
            </a:r>
            <a:r>
              <a:rPr lang="en-US" i="0" dirty="0"/>
              <a:t>, </a:t>
            </a:r>
            <a:r>
              <a:rPr lang="en-US" i="0" dirty="0" err="1" smtClean="0"/>
              <a:t>Teikomplanin</a:t>
            </a:r>
            <a:r>
              <a:rPr lang="en-US" i="0" dirty="0" smtClean="0"/>
              <a:t>,</a:t>
            </a:r>
            <a:endParaRPr lang="x-none" i="0" dirty="0"/>
          </a:p>
          <a:p>
            <a:pPr marL="742950" lvl="1" indent="-285750">
              <a:buClr>
                <a:srgbClr val="FFFF00"/>
              </a:buClr>
              <a:buFont typeface="Wingdings" pitchFamily="2" charset="2"/>
              <a:buChar char="ü"/>
            </a:pPr>
            <a:r>
              <a:rPr lang="en-US" i="0" dirty="0"/>
              <a:t>gram (-) </a:t>
            </a:r>
            <a:r>
              <a:rPr lang="en-US" i="0" dirty="0" err="1" smtClean="0"/>
              <a:t>ba</a:t>
            </a:r>
            <a:r>
              <a:rPr lang="x-none" i="0" dirty="0" smtClean="0"/>
              <a:t>k</a:t>
            </a:r>
            <a:r>
              <a:rPr lang="en-US" i="0" dirty="0" err="1" smtClean="0"/>
              <a:t>terije</a:t>
            </a:r>
            <a:r>
              <a:rPr lang="en-US" i="0" dirty="0"/>
              <a:t>: </a:t>
            </a:r>
            <a:r>
              <a:rPr lang="en-US" i="0" dirty="0" err="1"/>
              <a:t>Fluorohinoloni</a:t>
            </a:r>
            <a:r>
              <a:rPr lang="en-US" i="0" dirty="0"/>
              <a:t> (</a:t>
            </a:r>
            <a:r>
              <a:rPr lang="en-US" i="0" dirty="0" err="1"/>
              <a:t>ciprofloksacin</a:t>
            </a:r>
            <a:r>
              <a:rPr lang="en-US" i="0" dirty="0"/>
              <a:t>, </a:t>
            </a:r>
            <a:r>
              <a:rPr lang="en-US" i="0" dirty="0" err="1"/>
              <a:t>levofloksacin</a:t>
            </a:r>
            <a:r>
              <a:rPr lang="en-US" i="0" dirty="0"/>
              <a:t>), </a:t>
            </a:r>
            <a:r>
              <a:rPr lang="en-US" i="0" dirty="0" err="1"/>
              <a:t>cefalospirini</a:t>
            </a:r>
            <a:r>
              <a:rPr lang="en-US" i="0" dirty="0"/>
              <a:t> III </a:t>
            </a:r>
            <a:r>
              <a:rPr lang="en-US" i="0" dirty="0" err="1"/>
              <a:t>generacije</a:t>
            </a:r>
            <a:r>
              <a:rPr lang="en-US" i="0" dirty="0"/>
              <a:t>, </a:t>
            </a:r>
            <a:r>
              <a:rPr lang="x-none" i="0" dirty="0" smtClean="0"/>
              <a:t>penicilini proširenog spektra/inhibitori beta laktamaze (</a:t>
            </a:r>
            <a:r>
              <a:rPr lang="en-US" i="0" dirty="0" err="1" smtClean="0"/>
              <a:t>Piperacilin-tazobaktam</a:t>
            </a:r>
            <a:r>
              <a:rPr lang="en-US" i="0" dirty="0" smtClean="0"/>
              <a:t> </a:t>
            </a:r>
            <a:r>
              <a:rPr lang="en-US" i="0" dirty="0" err="1"/>
              <a:t>ili</a:t>
            </a:r>
            <a:r>
              <a:rPr lang="en-US" i="0" dirty="0"/>
              <a:t> </a:t>
            </a:r>
            <a:r>
              <a:rPr lang="en-US" i="0" dirty="0" err="1" smtClean="0"/>
              <a:t>ampisulcilin</a:t>
            </a:r>
            <a:r>
              <a:rPr lang="x-none" i="0" dirty="0" smtClean="0"/>
              <a:t>)</a:t>
            </a:r>
            <a:r>
              <a:rPr lang="en-US" i="0" dirty="0" smtClean="0"/>
              <a:t>(14 </a:t>
            </a:r>
            <a:r>
              <a:rPr lang="en-US" i="0" dirty="0" err="1"/>
              <a:t>dana</a:t>
            </a:r>
            <a:r>
              <a:rPr lang="en-US" i="0" dirty="0" smtClean="0"/>
              <a:t>).</a:t>
            </a:r>
            <a:endParaRPr lang="x-none" i="0" dirty="0"/>
          </a:p>
          <a:p>
            <a:r>
              <a:rPr lang="en-US" i="0" dirty="0">
                <a:solidFill>
                  <a:srgbClr val="FFFF99"/>
                </a:solidFill>
              </a:rPr>
              <a:t> </a:t>
            </a:r>
            <a:endParaRPr lang="x-none" i="0" dirty="0">
              <a:solidFill>
                <a:srgbClr val="FFFF99"/>
              </a:solidFill>
            </a:endParaRPr>
          </a:p>
          <a:p>
            <a:r>
              <a:rPr lang="en-US" b="1" i="0" dirty="0" err="1">
                <a:solidFill>
                  <a:srgbClr val="FFFF99"/>
                </a:solidFill>
              </a:rPr>
              <a:t>Ponavljane</a:t>
            </a:r>
            <a:r>
              <a:rPr lang="en-US" b="1" i="0" dirty="0">
                <a:solidFill>
                  <a:srgbClr val="FFFF99"/>
                </a:solidFill>
              </a:rPr>
              <a:t> </a:t>
            </a:r>
            <a:r>
              <a:rPr lang="en-US" b="1" i="0" dirty="0" err="1">
                <a:solidFill>
                  <a:srgbClr val="FFFF99"/>
                </a:solidFill>
              </a:rPr>
              <a:t>infekcije</a:t>
            </a:r>
            <a:endParaRPr lang="x-none" i="0" dirty="0">
              <a:solidFill>
                <a:srgbClr val="FFFF99"/>
              </a:solidFill>
            </a:endParaRPr>
          </a:p>
          <a:p>
            <a:pPr lvl="0"/>
            <a:endParaRPr lang="en-US" i="0" dirty="0" smtClean="0"/>
          </a:p>
          <a:p>
            <a:pPr marL="285750" lvl="0" indent="-285750">
              <a:buClr>
                <a:srgbClr val="FFFF00"/>
              </a:buClr>
              <a:buSzPct val="170000"/>
              <a:buFont typeface="Arial" pitchFamily="34" charset="0"/>
              <a:buChar char="•"/>
            </a:pPr>
            <a:r>
              <a:rPr lang="en-US" i="0" dirty="0" err="1" smtClean="0"/>
              <a:t>Hemoprofilaksa</a:t>
            </a:r>
            <a:r>
              <a:rPr lang="en-US" i="0" dirty="0" smtClean="0"/>
              <a:t> </a:t>
            </a:r>
            <a:r>
              <a:rPr lang="en-US" i="0" dirty="0"/>
              <a:t>(</a:t>
            </a:r>
            <a:r>
              <a:rPr lang="en-US" i="0" dirty="0" err="1"/>
              <a:t>kotrimoksazol</a:t>
            </a:r>
            <a:r>
              <a:rPr lang="en-US" i="0" dirty="0"/>
              <a:t>, </a:t>
            </a:r>
            <a:r>
              <a:rPr lang="en-US" i="0" dirty="0" err="1"/>
              <a:t>nitrofurantion</a:t>
            </a:r>
            <a:r>
              <a:rPr lang="en-US" i="0" dirty="0"/>
              <a:t> </a:t>
            </a:r>
            <a:r>
              <a:rPr lang="en-US" i="0" dirty="0" err="1"/>
              <a:t>ili</a:t>
            </a:r>
            <a:r>
              <a:rPr lang="en-US" i="0" dirty="0"/>
              <a:t> </a:t>
            </a:r>
            <a:r>
              <a:rPr lang="en-US" i="0" dirty="0" err="1"/>
              <a:t>ciprofloksacin</a:t>
            </a:r>
            <a:r>
              <a:rPr lang="en-US" i="0" dirty="0" smtClean="0"/>
              <a:t>),</a:t>
            </a:r>
            <a:endParaRPr lang="x-none" i="0" dirty="0"/>
          </a:p>
          <a:p>
            <a:pPr marL="285750" lvl="0" indent="-285750">
              <a:buClr>
                <a:srgbClr val="FFFF00"/>
              </a:buClr>
              <a:buSzPct val="170000"/>
              <a:buFont typeface="Arial" pitchFamily="34" charset="0"/>
              <a:buChar char="•"/>
            </a:pPr>
            <a:r>
              <a:rPr lang="en-US" i="0" dirty="0" err="1"/>
              <a:t>Intravaginalni</a:t>
            </a:r>
            <a:r>
              <a:rPr lang="en-US" i="0" dirty="0"/>
              <a:t> </a:t>
            </a:r>
            <a:r>
              <a:rPr lang="en-US" i="0" dirty="0" err="1" smtClean="0"/>
              <a:t>horm</a:t>
            </a:r>
            <a:r>
              <a:rPr lang="x-none" i="0" dirty="0" smtClean="0"/>
              <a:t>o</a:t>
            </a:r>
            <a:r>
              <a:rPr lang="en-US" i="0" dirty="0" err="1" smtClean="0"/>
              <a:t>ni</a:t>
            </a:r>
            <a:r>
              <a:rPr lang="en-US" i="0" dirty="0" smtClean="0"/>
              <a:t>,</a:t>
            </a:r>
            <a:endParaRPr lang="x-none" i="0" dirty="0"/>
          </a:p>
          <a:p>
            <a:pPr marL="285750" lvl="0" indent="-285750">
              <a:buClr>
                <a:srgbClr val="FFFF00"/>
              </a:buClr>
              <a:buSzPct val="170000"/>
              <a:buFont typeface="Arial" pitchFamily="34" charset="0"/>
              <a:buChar char="•"/>
            </a:pPr>
            <a:r>
              <a:rPr lang="en-US" i="0" dirty="0" err="1"/>
              <a:t>Različiti</a:t>
            </a:r>
            <a:r>
              <a:rPr lang="en-US" i="0" dirty="0"/>
              <a:t> </a:t>
            </a:r>
            <a:r>
              <a:rPr lang="en-US" i="0" dirty="0" err="1"/>
              <a:t>proizvodi</a:t>
            </a:r>
            <a:r>
              <a:rPr lang="en-US" i="0" dirty="0"/>
              <a:t> (</a:t>
            </a:r>
            <a:r>
              <a:rPr lang="en-US" i="0" dirty="0" err="1"/>
              <a:t>sok</a:t>
            </a:r>
            <a:r>
              <a:rPr lang="en-US" i="0" dirty="0"/>
              <a:t> od </a:t>
            </a:r>
            <a:r>
              <a:rPr lang="en-US" i="0" dirty="0" err="1"/>
              <a:t>brusnice</a:t>
            </a:r>
            <a:r>
              <a:rPr lang="en-US" i="0" dirty="0" smtClean="0"/>
              <a:t>).</a:t>
            </a:r>
            <a:endParaRPr lang="x-none" i="0" dirty="0"/>
          </a:p>
        </p:txBody>
      </p:sp>
    </p:spTree>
    <p:extLst>
      <p:ext uri="{BB962C8B-B14F-4D97-AF65-F5344CB8AC3E}">
        <p14:creationId xmlns:p14="http://schemas.microsoft.com/office/powerpoint/2010/main" val="499925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1"/>
          <p:cNvSpPr txBox="1">
            <a:spLocks/>
          </p:cNvSpPr>
          <p:nvPr/>
        </p:nvSpPr>
        <p:spPr>
          <a:xfrm>
            <a:off x="8518254" y="6492671"/>
            <a:ext cx="625746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i="1" kern="1200">
                <a:solidFill>
                  <a:schemeClr val="tx1"/>
                </a:solidFill>
                <a:latin typeface="Tahoma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i="1" kern="1200">
                <a:solidFill>
                  <a:schemeClr val="tx1"/>
                </a:solidFill>
                <a:latin typeface="Tahoma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i="1" kern="1200">
                <a:solidFill>
                  <a:schemeClr val="tx1"/>
                </a:solidFill>
                <a:latin typeface="Tahoma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i="1" kern="1200">
                <a:solidFill>
                  <a:schemeClr val="tx1"/>
                </a:solidFill>
                <a:latin typeface="Tahoma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i="1" kern="1200">
                <a:solidFill>
                  <a:schemeClr val="tx1"/>
                </a:solidFill>
                <a:latin typeface="Tahoma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i="1" kern="1200">
                <a:solidFill>
                  <a:schemeClr val="tx1"/>
                </a:solidFill>
                <a:latin typeface="Tahoma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i="1" kern="1200">
                <a:solidFill>
                  <a:schemeClr val="tx1"/>
                </a:solidFill>
                <a:latin typeface="Tahoma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i="1" kern="1200">
                <a:solidFill>
                  <a:schemeClr val="tx1"/>
                </a:solidFill>
                <a:latin typeface="Tahoma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i="1" kern="1200">
                <a:solidFill>
                  <a:schemeClr val="tx1"/>
                </a:solidFill>
                <a:latin typeface="Tahoma" charset="0"/>
                <a:ea typeface="+mn-ea"/>
                <a:cs typeface="+mn-cs"/>
              </a:defRPr>
            </a:lvl9pPr>
          </a:lstStyle>
          <a:p>
            <a:fld id="{8B473825-BB98-46D3-A343-54F2F9FF794F}" type="slidenum">
              <a:rPr lang="en-US" sz="1600" i="0" smtClean="0">
                <a:latin typeface="Calibri" pitchFamily="34" charset="0"/>
                <a:cs typeface="Calibri" pitchFamily="34" charset="0"/>
              </a:rPr>
              <a:pPr/>
              <a:t>9</a:t>
            </a:fld>
            <a:r>
              <a:rPr lang="en-US" sz="1600" i="0" dirty="0" smtClean="0">
                <a:latin typeface="Calibri" pitchFamily="34" charset="0"/>
                <a:cs typeface="Calibri" pitchFamily="34" charset="0"/>
              </a:rPr>
              <a:t>/</a:t>
            </a:r>
            <a:r>
              <a:rPr lang="x-none" sz="1600" i="0" dirty="0" smtClean="0">
                <a:latin typeface="Calibri" pitchFamily="34" charset="0"/>
                <a:cs typeface="Calibri" pitchFamily="34" charset="0"/>
              </a:rPr>
              <a:t>35</a:t>
            </a:r>
            <a:endParaRPr lang="en-US" sz="1600" i="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971601" y="620688"/>
            <a:ext cx="7859526" cy="61093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en-US" sz="2000" b="1" i="0" spc="300" dirty="0" smtClean="0">
                <a:solidFill>
                  <a:srgbClr val="FFFF00"/>
                </a:solidFill>
              </a:rPr>
              <a:t>PNEUMONIJE</a:t>
            </a:r>
            <a:endParaRPr lang="x-none" sz="2000" i="0" spc="300" dirty="0">
              <a:solidFill>
                <a:srgbClr val="FFFF00"/>
              </a:solidFill>
            </a:endParaRPr>
          </a:p>
          <a:p>
            <a:pPr>
              <a:spcAft>
                <a:spcPts val="600"/>
              </a:spcAft>
            </a:pPr>
            <a:r>
              <a:rPr lang="en-US" b="1" i="0" dirty="0"/>
              <a:t> </a:t>
            </a:r>
            <a:endParaRPr lang="x-none" i="0" dirty="0"/>
          </a:p>
          <a:p>
            <a:pPr>
              <a:spcAft>
                <a:spcPts val="600"/>
              </a:spcAft>
            </a:pPr>
            <a:r>
              <a:rPr lang="en-US" i="0" dirty="0" err="1"/>
              <a:t>Pneumonije</a:t>
            </a:r>
            <a:r>
              <a:rPr lang="en-US" i="0" dirty="0"/>
              <a:t> se </a:t>
            </a:r>
            <a:r>
              <a:rPr lang="en-US" i="0" dirty="0" err="1"/>
              <a:t>ubrajaju</a:t>
            </a:r>
            <a:r>
              <a:rPr lang="en-US" i="0" dirty="0"/>
              <a:t> u “</a:t>
            </a:r>
            <a:r>
              <a:rPr lang="en-US" i="0" dirty="0" err="1"/>
              <a:t>deset</a:t>
            </a:r>
            <a:r>
              <a:rPr lang="en-US" i="0" dirty="0"/>
              <a:t> </a:t>
            </a:r>
            <a:r>
              <a:rPr lang="en-US" i="0" dirty="0" err="1"/>
              <a:t>najčešćih</a:t>
            </a:r>
            <a:r>
              <a:rPr lang="en-US" i="0" dirty="0"/>
              <a:t> </a:t>
            </a:r>
            <a:r>
              <a:rPr lang="en-US" i="0" dirty="0" err="1"/>
              <a:t>uzročnika</a:t>
            </a:r>
            <a:r>
              <a:rPr lang="en-US" i="0" dirty="0"/>
              <a:t> </a:t>
            </a:r>
            <a:r>
              <a:rPr lang="en-US" i="0" dirty="0" err="1"/>
              <a:t>smrti</a:t>
            </a:r>
            <a:r>
              <a:rPr lang="en-US" i="0" dirty="0"/>
              <a:t> u </a:t>
            </a:r>
            <a:r>
              <a:rPr lang="en-US" i="0" dirty="0" err="1"/>
              <a:t>svim</a:t>
            </a:r>
            <a:r>
              <a:rPr lang="en-US" i="0" dirty="0"/>
              <a:t> </a:t>
            </a:r>
            <a:r>
              <a:rPr lang="en-US" i="0" dirty="0" err="1"/>
              <a:t>starosnim</a:t>
            </a:r>
            <a:r>
              <a:rPr lang="en-US" i="0" dirty="0"/>
              <a:t> </a:t>
            </a:r>
            <a:r>
              <a:rPr lang="en-US" i="0" dirty="0" err="1"/>
              <a:t>grupama</a:t>
            </a:r>
            <a:r>
              <a:rPr lang="en-US" i="0" dirty="0"/>
              <a:t> u SAD, </a:t>
            </a:r>
            <a:r>
              <a:rPr lang="en-US" i="0" dirty="0" err="1"/>
              <a:t>šest</a:t>
            </a:r>
            <a:r>
              <a:rPr lang="en-US" i="0" dirty="0"/>
              <a:t> </a:t>
            </a:r>
            <a:r>
              <a:rPr lang="en-US" i="0" dirty="0" err="1"/>
              <a:t>vodećih</a:t>
            </a:r>
            <a:r>
              <a:rPr lang="en-US" i="0" dirty="0"/>
              <a:t> </a:t>
            </a:r>
            <a:r>
              <a:rPr lang="en-US" i="0" dirty="0" err="1"/>
              <a:t>uzročnika</a:t>
            </a:r>
            <a:r>
              <a:rPr lang="en-US" i="0" dirty="0"/>
              <a:t> </a:t>
            </a:r>
            <a:r>
              <a:rPr lang="en-US" i="0" dirty="0" err="1"/>
              <a:t>smrti</a:t>
            </a:r>
            <a:r>
              <a:rPr lang="en-US" i="0" dirty="0"/>
              <a:t> u </a:t>
            </a:r>
            <a:r>
              <a:rPr lang="en-US" i="0" dirty="0" err="1"/>
              <a:t>osoba</a:t>
            </a:r>
            <a:r>
              <a:rPr lang="en-US" i="0" dirty="0"/>
              <a:t> </a:t>
            </a:r>
            <a:r>
              <a:rPr lang="en-US" i="0" dirty="0" err="1"/>
              <a:t>starijih</a:t>
            </a:r>
            <a:r>
              <a:rPr lang="en-US" i="0" dirty="0"/>
              <a:t> od 65 </a:t>
            </a:r>
            <a:r>
              <a:rPr lang="en-US" i="0" dirty="0" err="1"/>
              <a:t>godina</a:t>
            </a:r>
            <a:r>
              <a:rPr lang="en-US" i="0" dirty="0"/>
              <a:t> </a:t>
            </a:r>
            <a:r>
              <a:rPr lang="en-US" i="0" dirty="0" err="1"/>
              <a:t>i</a:t>
            </a:r>
            <a:r>
              <a:rPr lang="en-US" i="0" dirty="0"/>
              <a:t> </a:t>
            </a:r>
            <a:r>
              <a:rPr lang="en-US" i="0" dirty="0" err="1"/>
              <a:t>najčešći</a:t>
            </a:r>
            <a:r>
              <a:rPr lang="en-US" i="0" dirty="0"/>
              <a:t> </a:t>
            </a:r>
            <a:r>
              <a:rPr lang="en-US" i="0" dirty="0" err="1"/>
              <a:t>uzrok</a:t>
            </a:r>
            <a:r>
              <a:rPr lang="en-US" i="0" dirty="0"/>
              <a:t> </a:t>
            </a:r>
            <a:r>
              <a:rPr lang="en-US" i="0" dirty="0" err="1"/>
              <a:t>smrti</a:t>
            </a:r>
            <a:r>
              <a:rPr lang="en-US" i="0" dirty="0"/>
              <a:t> </a:t>
            </a:r>
            <a:r>
              <a:rPr lang="en-US" i="0" dirty="0" err="1"/>
              <a:t>medju</a:t>
            </a:r>
            <a:r>
              <a:rPr lang="en-US" i="0" dirty="0"/>
              <a:t> </a:t>
            </a:r>
            <a:r>
              <a:rPr lang="en-US" i="0" dirty="0" err="1"/>
              <a:t>infekcijama</a:t>
            </a:r>
            <a:r>
              <a:rPr lang="en-US" i="0" dirty="0" smtClean="0"/>
              <a:t>”.</a:t>
            </a:r>
            <a:endParaRPr lang="x-none" i="0" dirty="0"/>
          </a:p>
          <a:p>
            <a:pPr marL="542925" lvl="1" indent="-361950">
              <a:spcAft>
                <a:spcPts val="600"/>
              </a:spcAft>
            </a:pPr>
            <a:r>
              <a:rPr lang="en-US" sz="1500" i="0" dirty="0" smtClean="0">
                <a:solidFill>
                  <a:srgbClr val="92D050"/>
                </a:solidFill>
              </a:rPr>
              <a:t>(</a:t>
            </a:r>
            <a:r>
              <a:rPr lang="x-none" sz="1500" i="0" dirty="0" smtClean="0">
                <a:solidFill>
                  <a:srgbClr val="92D050"/>
                </a:solidFill>
              </a:rPr>
              <a:t>12. Minino A, Heron  AP, Smith BI. Death, preliminary data for 2004. National Vital Statistics report, 2006; 54(19):1-52</a:t>
            </a:r>
            <a:r>
              <a:rPr lang="en-US" sz="1500" i="0" dirty="0" smtClean="0">
                <a:solidFill>
                  <a:srgbClr val="92D050"/>
                </a:solidFill>
              </a:rPr>
              <a:t>)</a:t>
            </a:r>
            <a:endParaRPr lang="x-none" sz="1500" i="0" dirty="0">
              <a:solidFill>
                <a:srgbClr val="92D050"/>
              </a:solidFill>
            </a:endParaRPr>
          </a:p>
          <a:p>
            <a:pPr>
              <a:spcAft>
                <a:spcPts val="600"/>
              </a:spcAft>
            </a:pPr>
            <a:r>
              <a:rPr lang="en-US" i="0" dirty="0"/>
              <a:t> </a:t>
            </a:r>
            <a:endParaRPr lang="x-none" i="0" dirty="0"/>
          </a:p>
          <a:p>
            <a:pPr>
              <a:spcAft>
                <a:spcPts val="600"/>
              </a:spcAft>
            </a:pPr>
            <a:r>
              <a:rPr lang="en-US" i="0" dirty="0"/>
              <a:t> </a:t>
            </a:r>
            <a:r>
              <a:rPr lang="en-US" b="1" i="0" dirty="0" err="1">
                <a:solidFill>
                  <a:srgbClr val="FFFF99"/>
                </a:solidFill>
              </a:rPr>
              <a:t>Predisponirajući</a:t>
            </a:r>
            <a:r>
              <a:rPr lang="en-US" b="1" i="0" dirty="0">
                <a:solidFill>
                  <a:srgbClr val="FFFF99"/>
                </a:solidFill>
              </a:rPr>
              <a:t> </a:t>
            </a:r>
            <a:r>
              <a:rPr lang="en-US" b="1" i="0" dirty="0" err="1">
                <a:solidFill>
                  <a:srgbClr val="FFFF99"/>
                </a:solidFill>
              </a:rPr>
              <a:t>faktori</a:t>
            </a:r>
            <a:endParaRPr lang="x-none" i="0" dirty="0">
              <a:solidFill>
                <a:srgbClr val="FFFF99"/>
              </a:solidFill>
            </a:endParaRPr>
          </a:p>
          <a:p>
            <a:pPr>
              <a:spcAft>
                <a:spcPts val="600"/>
              </a:spcAft>
            </a:pPr>
            <a:r>
              <a:rPr lang="en-US" b="1" i="0" dirty="0"/>
              <a:t> </a:t>
            </a:r>
            <a:endParaRPr lang="x-none" i="0" dirty="0"/>
          </a:p>
          <a:p>
            <a:pPr marL="285750" indent="-285750">
              <a:spcAft>
                <a:spcPts val="600"/>
              </a:spcAft>
              <a:buClr>
                <a:srgbClr val="FFFF00"/>
              </a:buClr>
              <a:buSzPct val="170000"/>
              <a:buFont typeface="Arial" pitchFamily="34" charset="0"/>
              <a:buChar char="•"/>
            </a:pPr>
            <a:r>
              <a:rPr lang="x-none" i="0" dirty="0" smtClean="0"/>
              <a:t>I</a:t>
            </a:r>
            <a:r>
              <a:rPr lang="en-US" i="0" dirty="0" err="1" smtClean="0"/>
              <a:t>nvolutivne</a:t>
            </a:r>
            <a:r>
              <a:rPr lang="en-US" i="0" dirty="0" smtClean="0"/>
              <a:t> </a:t>
            </a:r>
            <a:r>
              <a:rPr lang="en-US" i="0" dirty="0" err="1"/>
              <a:t>promene</a:t>
            </a:r>
            <a:r>
              <a:rPr lang="en-US" i="0" dirty="0"/>
              <a:t> </a:t>
            </a:r>
            <a:r>
              <a:rPr lang="en-US" i="0" dirty="0" err="1"/>
              <a:t>koštano-hrskavičavog</a:t>
            </a:r>
            <a:r>
              <a:rPr lang="en-US" i="0" dirty="0"/>
              <a:t> </a:t>
            </a:r>
            <a:r>
              <a:rPr lang="en-US" i="0" dirty="0" err="1"/>
              <a:t>sistema</a:t>
            </a:r>
            <a:r>
              <a:rPr lang="en-US" i="0" dirty="0"/>
              <a:t> (</a:t>
            </a:r>
            <a:r>
              <a:rPr lang="en-US" i="0" dirty="0" err="1"/>
              <a:t>slabljenje</a:t>
            </a:r>
            <a:r>
              <a:rPr lang="en-US" i="0" dirty="0"/>
              <a:t> </a:t>
            </a:r>
            <a:r>
              <a:rPr lang="en-US" i="0" dirty="0" err="1"/>
              <a:t>interkostalnih</a:t>
            </a:r>
            <a:r>
              <a:rPr lang="en-US" i="0" dirty="0"/>
              <a:t> </a:t>
            </a:r>
            <a:r>
              <a:rPr lang="en-US" i="0" dirty="0" err="1"/>
              <a:t>mišića</a:t>
            </a:r>
            <a:r>
              <a:rPr lang="en-US" i="0" dirty="0"/>
              <a:t> I </a:t>
            </a:r>
            <a:r>
              <a:rPr lang="en-US" i="0" dirty="0" err="1"/>
              <a:t>dijafragme</a:t>
            </a:r>
            <a:r>
              <a:rPr lang="en-US" i="0" dirty="0" smtClean="0"/>
              <a:t>),</a:t>
            </a:r>
            <a:endParaRPr lang="x-none" i="0" dirty="0"/>
          </a:p>
          <a:p>
            <a:pPr marL="285750" indent="-285750">
              <a:spcAft>
                <a:spcPts val="600"/>
              </a:spcAft>
              <a:buClr>
                <a:srgbClr val="FFFF00"/>
              </a:buClr>
              <a:buSzPct val="170000"/>
              <a:buFont typeface="Arial" pitchFamily="34" charset="0"/>
              <a:buChar char="•"/>
            </a:pPr>
            <a:r>
              <a:rPr lang="en-US" i="0" dirty="0" err="1" smtClean="0"/>
              <a:t>Alkoholizam</a:t>
            </a:r>
            <a:r>
              <a:rPr lang="en-US" i="0" dirty="0" smtClean="0"/>
              <a:t>,</a:t>
            </a:r>
            <a:endParaRPr lang="x-none" i="0" dirty="0"/>
          </a:p>
          <a:p>
            <a:pPr marL="285750" indent="-285750">
              <a:spcAft>
                <a:spcPts val="600"/>
              </a:spcAft>
              <a:buClr>
                <a:srgbClr val="FFFF00"/>
              </a:buClr>
              <a:buSzPct val="170000"/>
              <a:buFont typeface="Arial" pitchFamily="34" charset="0"/>
              <a:buChar char="•"/>
            </a:pPr>
            <a:r>
              <a:rPr lang="en-US" i="0" dirty="0" err="1" smtClean="0"/>
              <a:t>Astma</a:t>
            </a:r>
            <a:r>
              <a:rPr lang="en-US" i="0" dirty="0" smtClean="0"/>
              <a:t>,</a:t>
            </a:r>
            <a:endParaRPr lang="x-none" i="0" dirty="0"/>
          </a:p>
          <a:p>
            <a:pPr marL="285750" indent="-285750">
              <a:spcAft>
                <a:spcPts val="600"/>
              </a:spcAft>
              <a:buClr>
                <a:srgbClr val="FFFF00"/>
              </a:buClr>
              <a:buSzPct val="170000"/>
              <a:buFont typeface="Arial" pitchFamily="34" charset="0"/>
              <a:buChar char="•"/>
            </a:pPr>
            <a:r>
              <a:rPr lang="en-US" i="0" dirty="0" err="1" smtClean="0"/>
              <a:t>Imunosupresija</a:t>
            </a:r>
            <a:r>
              <a:rPr lang="en-US" i="0" dirty="0" smtClean="0"/>
              <a:t>,</a:t>
            </a:r>
            <a:endParaRPr lang="x-none" i="0" dirty="0"/>
          </a:p>
          <a:p>
            <a:pPr marL="285750" indent="-285750">
              <a:spcAft>
                <a:spcPts val="600"/>
              </a:spcAft>
              <a:buClr>
                <a:srgbClr val="FFFF00"/>
              </a:buClr>
              <a:buSzPct val="170000"/>
              <a:buFont typeface="Arial" pitchFamily="34" charset="0"/>
              <a:buChar char="•"/>
            </a:pPr>
            <a:r>
              <a:rPr lang="x-none" i="0" dirty="0" smtClean="0"/>
              <a:t>H</a:t>
            </a:r>
            <a:r>
              <a:rPr lang="en-US" i="0" dirty="0" err="1" smtClean="0"/>
              <a:t>ronične</a:t>
            </a:r>
            <a:r>
              <a:rPr lang="en-US" i="0" dirty="0" smtClean="0"/>
              <a:t> </a:t>
            </a:r>
            <a:r>
              <a:rPr lang="en-US" i="0" dirty="0" err="1"/>
              <a:t>respiratorne</a:t>
            </a:r>
            <a:r>
              <a:rPr lang="en-US" i="0" dirty="0"/>
              <a:t> </a:t>
            </a:r>
            <a:r>
              <a:rPr lang="x-none" i="0" dirty="0" smtClean="0"/>
              <a:t>i</a:t>
            </a:r>
            <a:r>
              <a:rPr lang="en-US" i="0" dirty="0" smtClean="0"/>
              <a:t> </a:t>
            </a:r>
            <a:r>
              <a:rPr lang="en-US" i="0" dirty="0" err="1"/>
              <a:t>kardiovaskularne</a:t>
            </a:r>
            <a:r>
              <a:rPr lang="en-US" i="0" dirty="0"/>
              <a:t> </a:t>
            </a:r>
            <a:r>
              <a:rPr lang="en-US" i="0" dirty="0" err="1" smtClean="0"/>
              <a:t>bolesti</a:t>
            </a:r>
            <a:r>
              <a:rPr lang="en-US" i="0" dirty="0" smtClean="0"/>
              <a:t>,</a:t>
            </a:r>
            <a:endParaRPr lang="x-none" i="0" dirty="0"/>
          </a:p>
          <a:p>
            <a:pPr marL="285750" indent="-285750">
              <a:spcAft>
                <a:spcPts val="600"/>
              </a:spcAft>
              <a:buClr>
                <a:srgbClr val="FFFF00"/>
              </a:buClr>
              <a:buSzPct val="170000"/>
              <a:buFont typeface="Arial" pitchFamily="34" charset="0"/>
              <a:buChar char="•"/>
            </a:pPr>
            <a:r>
              <a:rPr lang="x-none" i="0" dirty="0" smtClean="0"/>
              <a:t>O</a:t>
            </a:r>
            <a:r>
              <a:rPr lang="en-US" i="0" dirty="0" err="1" smtClean="0"/>
              <a:t>težana</a:t>
            </a:r>
            <a:r>
              <a:rPr lang="en-US" i="0" dirty="0" smtClean="0"/>
              <a:t> </a:t>
            </a:r>
            <a:r>
              <a:rPr lang="en-US" i="0" dirty="0" err="1"/>
              <a:t>samokontrola</a:t>
            </a:r>
            <a:r>
              <a:rPr lang="en-US" i="0" dirty="0"/>
              <a:t> </a:t>
            </a:r>
            <a:r>
              <a:rPr lang="en-US" i="0" dirty="0" err="1" smtClean="0"/>
              <a:t>hranjenja</a:t>
            </a:r>
            <a:r>
              <a:rPr lang="en-US" i="0" dirty="0" smtClean="0"/>
              <a:t>,</a:t>
            </a:r>
            <a:endParaRPr lang="x-none" i="0" dirty="0"/>
          </a:p>
          <a:p>
            <a:pPr marL="285750" indent="-285750">
              <a:spcAft>
                <a:spcPts val="600"/>
              </a:spcAft>
              <a:buClr>
                <a:srgbClr val="FFFF00"/>
              </a:buClr>
              <a:buSzPct val="170000"/>
              <a:buFont typeface="Arial" pitchFamily="34" charset="0"/>
              <a:buChar char="•"/>
            </a:pPr>
            <a:r>
              <a:rPr lang="x-none" i="0" dirty="0" smtClean="0"/>
              <a:t>K</a:t>
            </a:r>
            <a:r>
              <a:rPr lang="en-US" i="0" dirty="0" err="1" smtClean="0"/>
              <a:t>olektivni</a:t>
            </a:r>
            <a:r>
              <a:rPr lang="en-US" i="0" dirty="0" smtClean="0"/>
              <a:t> </a:t>
            </a:r>
            <a:r>
              <a:rPr lang="en-US" i="0" dirty="0" err="1"/>
              <a:t>smeštaj</a:t>
            </a:r>
            <a:r>
              <a:rPr lang="en-US" i="0" dirty="0"/>
              <a:t> u </a:t>
            </a:r>
            <a:r>
              <a:rPr lang="en-US" i="0" dirty="0" err="1" smtClean="0"/>
              <a:t>domovima</a:t>
            </a:r>
            <a:r>
              <a:rPr lang="en-US" i="0" dirty="0" smtClean="0"/>
              <a:t>.</a:t>
            </a:r>
            <a:endParaRPr lang="x-none" i="0" dirty="0"/>
          </a:p>
        </p:txBody>
      </p:sp>
    </p:spTree>
    <p:extLst>
      <p:ext uri="{BB962C8B-B14F-4D97-AF65-F5344CB8AC3E}">
        <p14:creationId xmlns:p14="http://schemas.microsoft.com/office/powerpoint/2010/main" val="3232770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himmer">
  <a:themeElements>
    <a:clrScheme name="Shimmer 2">
      <a:dk1>
        <a:srgbClr val="000099"/>
      </a:dk1>
      <a:lt1>
        <a:srgbClr val="FFFFFF"/>
      </a:lt1>
      <a:dk2>
        <a:srgbClr val="000066"/>
      </a:dk2>
      <a:lt2>
        <a:srgbClr val="EAEAEA"/>
      </a:lt2>
      <a:accent1>
        <a:srgbClr val="66CCFF"/>
      </a:accent1>
      <a:accent2>
        <a:srgbClr val="0066FF"/>
      </a:accent2>
      <a:accent3>
        <a:srgbClr val="AAAAB8"/>
      </a:accent3>
      <a:accent4>
        <a:srgbClr val="DADADA"/>
      </a:accent4>
      <a:accent5>
        <a:srgbClr val="B8E2FF"/>
      </a:accent5>
      <a:accent6>
        <a:srgbClr val="005CE7"/>
      </a:accent6>
      <a:hlink>
        <a:srgbClr val="FFFFCC"/>
      </a:hlink>
      <a:folHlink>
        <a:srgbClr val="99CC00"/>
      </a:folHlink>
    </a:clrScheme>
    <a:fontScheme name="Shimmer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lnDef>
  </a:objectDefaults>
  <a:extraClrSchemeLst>
    <a:extraClrScheme>
      <a:clrScheme name="Shimmer 1">
        <a:dk1>
          <a:srgbClr val="BD3737"/>
        </a:dk1>
        <a:lt1>
          <a:srgbClr val="FFFFFF"/>
        </a:lt1>
        <a:dk2>
          <a:srgbClr val="721E1E"/>
        </a:dk2>
        <a:lt2>
          <a:srgbClr val="FFCC00"/>
        </a:lt2>
        <a:accent1>
          <a:srgbClr val="FF6600"/>
        </a:accent1>
        <a:accent2>
          <a:srgbClr val="CC3300"/>
        </a:accent2>
        <a:accent3>
          <a:srgbClr val="BCABAB"/>
        </a:accent3>
        <a:accent4>
          <a:srgbClr val="DADADA"/>
        </a:accent4>
        <a:accent5>
          <a:srgbClr val="FFB8AA"/>
        </a:accent5>
        <a:accent6>
          <a:srgbClr val="B92D00"/>
        </a:accent6>
        <a:hlink>
          <a:srgbClr val="F7CC2F"/>
        </a:hlink>
        <a:folHlink>
          <a:srgbClr val="C7C6B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himmer 2">
        <a:dk1>
          <a:srgbClr val="000099"/>
        </a:dk1>
        <a:lt1>
          <a:srgbClr val="FFFFFF"/>
        </a:lt1>
        <a:dk2>
          <a:srgbClr val="000066"/>
        </a:dk2>
        <a:lt2>
          <a:srgbClr val="EAEAEA"/>
        </a:lt2>
        <a:accent1>
          <a:srgbClr val="66CCFF"/>
        </a:accent1>
        <a:accent2>
          <a:srgbClr val="0066FF"/>
        </a:accent2>
        <a:accent3>
          <a:srgbClr val="AAAAB8"/>
        </a:accent3>
        <a:accent4>
          <a:srgbClr val="DADADA"/>
        </a:accent4>
        <a:accent5>
          <a:srgbClr val="B8E2FF"/>
        </a:accent5>
        <a:accent6>
          <a:srgbClr val="005CE7"/>
        </a:accent6>
        <a:hlink>
          <a:srgbClr val="FFFFCC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himmer 3">
        <a:dk1>
          <a:srgbClr val="6600CC"/>
        </a:dk1>
        <a:lt1>
          <a:srgbClr val="FFFFFF"/>
        </a:lt1>
        <a:dk2>
          <a:srgbClr val="4B0096"/>
        </a:dk2>
        <a:lt2>
          <a:srgbClr val="CDD7DF"/>
        </a:lt2>
        <a:accent1>
          <a:srgbClr val="9999FF"/>
        </a:accent1>
        <a:accent2>
          <a:srgbClr val="7850BA"/>
        </a:accent2>
        <a:accent3>
          <a:srgbClr val="B1AAC9"/>
        </a:accent3>
        <a:accent4>
          <a:srgbClr val="DADADA"/>
        </a:accent4>
        <a:accent5>
          <a:srgbClr val="CACAFF"/>
        </a:accent5>
        <a:accent6>
          <a:srgbClr val="6C48A8"/>
        </a:accent6>
        <a:hlink>
          <a:srgbClr val="00CCFF"/>
        </a:hlink>
        <a:folHlink>
          <a:srgbClr val="0796B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himmer 4">
        <a:dk1>
          <a:srgbClr val="55863C"/>
        </a:dk1>
        <a:lt1>
          <a:srgbClr val="FFFFFF"/>
        </a:lt1>
        <a:dk2>
          <a:srgbClr val="375F2F"/>
        </a:dk2>
        <a:lt2>
          <a:srgbClr val="D1EFB3"/>
        </a:lt2>
        <a:accent1>
          <a:srgbClr val="00CC66"/>
        </a:accent1>
        <a:accent2>
          <a:srgbClr val="8EAC66"/>
        </a:accent2>
        <a:accent3>
          <a:srgbClr val="AEB6AD"/>
        </a:accent3>
        <a:accent4>
          <a:srgbClr val="DADADA"/>
        </a:accent4>
        <a:accent5>
          <a:srgbClr val="AAE2B8"/>
        </a:accent5>
        <a:accent6>
          <a:srgbClr val="809B5C"/>
        </a:accent6>
        <a:hlink>
          <a:srgbClr val="B4EF7F"/>
        </a:hlink>
        <a:folHlink>
          <a:srgbClr val="F8F6A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himmer 5">
        <a:dk1>
          <a:srgbClr val="588073"/>
        </a:dk1>
        <a:lt1>
          <a:srgbClr val="FFFFFF"/>
        </a:lt1>
        <a:dk2>
          <a:srgbClr val="486768"/>
        </a:dk2>
        <a:lt2>
          <a:srgbClr val="DDDDDD"/>
        </a:lt2>
        <a:accent1>
          <a:srgbClr val="33CCCC"/>
        </a:accent1>
        <a:accent2>
          <a:srgbClr val="008871"/>
        </a:accent2>
        <a:accent3>
          <a:srgbClr val="B1B8B9"/>
        </a:accent3>
        <a:accent4>
          <a:srgbClr val="DADADA"/>
        </a:accent4>
        <a:accent5>
          <a:srgbClr val="ADE2E2"/>
        </a:accent5>
        <a:accent6>
          <a:srgbClr val="007B66"/>
        </a:accent6>
        <a:hlink>
          <a:srgbClr val="00CC99"/>
        </a:hlink>
        <a:folHlink>
          <a:srgbClr val="A8A8A8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himmer 6">
        <a:dk1>
          <a:srgbClr val="6B6C75"/>
        </a:dk1>
        <a:lt1>
          <a:srgbClr val="FFFFFF"/>
        </a:lt1>
        <a:dk2>
          <a:srgbClr val="575863"/>
        </a:dk2>
        <a:lt2>
          <a:srgbClr val="FFFFCC"/>
        </a:lt2>
        <a:accent1>
          <a:srgbClr val="677481"/>
        </a:accent1>
        <a:accent2>
          <a:srgbClr val="697E5E"/>
        </a:accent2>
        <a:accent3>
          <a:srgbClr val="B4B4B7"/>
        </a:accent3>
        <a:accent4>
          <a:srgbClr val="DADADA"/>
        </a:accent4>
        <a:accent5>
          <a:srgbClr val="B8BCC1"/>
        </a:accent5>
        <a:accent6>
          <a:srgbClr val="5E7254"/>
        </a:accent6>
        <a:hlink>
          <a:srgbClr val="E9E77F"/>
        </a:hlink>
        <a:folHlink>
          <a:srgbClr val="D3A44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himmer 7">
        <a:dk1>
          <a:srgbClr val="000000"/>
        </a:dk1>
        <a:lt1>
          <a:srgbClr val="C4D6BE"/>
        </a:lt1>
        <a:dk2>
          <a:srgbClr val="339966"/>
        </a:dk2>
        <a:lt2>
          <a:srgbClr val="EFFBF0"/>
        </a:lt2>
        <a:accent1>
          <a:srgbClr val="DDDDDD"/>
        </a:accent1>
        <a:accent2>
          <a:srgbClr val="CCFF99"/>
        </a:accent2>
        <a:accent3>
          <a:srgbClr val="DEE8DB"/>
        </a:accent3>
        <a:accent4>
          <a:srgbClr val="000000"/>
        </a:accent4>
        <a:accent5>
          <a:srgbClr val="EBEBEB"/>
        </a:accent5>
        <a:accent6>
          <a:srgbClr val="B9E78A"/>
        </a:accent6>
        <a:hlink>
          <a:srgbClr val="009900"/>
        </a:hlink>
        <a:folHlink>
          <a:srgbClr val="33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himmer 8">
        <a:dk1>
          <a:srgbClr val="000000"/>
        </a:dk1>
        <a:lt1>
          <a:srgbClr val="D6DAE4"/>
        </a:lt1>
        <a:dk2>
          <a:srgbClr val="000099"/>
        </a:dk2>
        <a:lt2>
          <a:srgbClr val="FFFFFF"/>
        </a:lt2>
        <a:accent1>
          <a:srgbClr val="BFDEE3"/>
        </a:accent1>
        <a:accent2>
          <a:srgbClr val="C0C0C0"/>
        </a:accent2>
        <a:accent3>
          <a:srgbClr val="E8EAEF"/>
        </a:accent3>
        <a:accent4>
          <a:srgbClr val="000000"/>
        </a:accent4>
        <a:accent5>
          <a:srgbClr val="DCECEF"/>
        </a:accent5>
        <a:accent6>
          <a:srgbClr val="AEAEAE"/>
        </a:accent6>
        <a:hlink>
          <a:srgbClr val="3333CC"/>
        </a:hlink>
        <a:folHlink>
          <a:srgbClr val="5E93C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himmer 9">
        <a:dk1>
          <a:srgbClr val="4A2500"/>
        </a:dk1>
        <a:lt1>
          <a:srgbClr val="C2C0BA"/>
        </a:lt1>
        <a:dk2>
          <a:srgbClr val="788569"/>
        </a:dk2>
        <a:lt2>
          <a:srgbClr val="F4F4EC"/>
        </a:lt2>
        <a:accent1>
          <a:srgbClr val="E1DFC1"/>
        </a:accent1>
        <a:accent2>
          <a:srgbClr val="A5A7AF"/>
        </a:accent2>
        <a:accent3>
          <a:srgbClr val="DDDCD9"/>
        </a:accent3>
        <a:accent4>
          <a:srgbClr val="3E1E00"/>
        </a:accent4>
        <a:accent5>
          <a:srgbClr val="EEECDD"/>
        </a:accent5>
        <a:accent6>
          <a:srgbClr val="95979E"/>
        </a:accent6>
        <a:hlink>
          <a:srgbClr val="9C9800"/>
        </a:hlink>
        <a:folHlink>
          <a:srgbClr val="666633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4790</TotalTime>
  <Words>1249</Words>
  <Application>Microsoft Macintosh PowerPoint</Application>
  <PresentationFormat>On-screen Show (4:3)</PresentationFormat>
  <Paragraphs>448</Paragraphs>
  <Slides>38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38</vt:i4>
      </vt:variant>
    </vt:vector>
  </HeadingPairs>
  <TitlesOfParts>
    <vt:vector size="48" baseType="lpstr">
      <vt:lpstr>Calibri</vt:lpstr>
      <vt:lpstr>Comic Sans MS</vt:lpstr>
      <vt:lpstr>Palatino Linotype</vt:lpstr>
      <vt:lpstr>Symbol</vt:lpstr>
      <vt:lpstr>Tahoma</vt:lpstr>
      <vt:lpstr>Times New Roman</vt:lpstr>
      <vt:lpstr>Verdana</vt:lpstr>
      <vt:lpstr>Wingdings</vt:lpstr>
      <vt:lpstr>Arial</vt:lpstr>
      <vt:lpstr>Shimmer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private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Dragan Adamovic</dc:creator>
  <cp:lastModifiedBy>Microsoft Office User</cp:lastModifiedBy>
  <cp:revision>364</cp:revision>
  <cp:lastPrinted>2019-09-24T15:10:05Z</cp:lastPrinted>
  <dcterms:created xsi:type="dcterms:W3CDTF">2005-11-12T07:23:49Z</dcterms:created>
  <dcterms:modified xsi:type="dcterms:W3CDTF">2023-02-07T12:02:54Z</dcterms:modified>
</cp:coreProperties>
</file>